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.wmf" ContentType="image/x-wmf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28.xml.rels" ContentType="application/vnd.openxmlformats-package.relationships+xml"/>
  <Override PartName="/ppt/slides/_rels/slide27.xml.rels" ContentType="application/vnd.openxmlformats-package.relationships+xml"/>
  <Override PartName="/ppt/slides/_rels/slide26.xml.rels" ContentType="application/vnd.openxmlformats-package.relationships+xml"/>
  <Override PartName="/ppt/slides/_rels/slide25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A7DD1D73-64FD-4BC4-974A-318396962C69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AI in Games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200" spc="-1" strike="noStrike">
                <a:latin typeface="Arial"/>
              </a:rPr>
              <a:t>CS4830</a:t>
            </a:r>
            <a:endParaRPr b="0" lang="en-US" sz="3200" spc="-1" strike="noStrike">
              <a:latin typeface="Arial"/>
            </a:endParaRPr>
          </a:p>
          <a:p>
            <a:pPr algn="ctr"/>
            <a:r>
              <a:rPr b="0" lang="en-US" sz="3200" spc="-1" strike="noStrike">
                <a:latin typeface="Arial"/>
              </a:rPr>
              <a:t>Dr. Mihail</a:t>
            </a:r>
            <a:endParaRPr b="0" lang="en-US" sz="3200" spc="-1" strike="noStrike">
              <a:latin typeface="Arial"/>
            </a:endParaRPr>
          </a:p>
          <a:p>
            <a:pPr algn="ctr"/>
            <a:r>
              <a:rPr b="0" lang="en-US" sz="3200" spc="-1" strike="noStrike">
                <a:latin typeface="Arial"/>
              </a:rPr>
              <a:t>Valdosta State University</a:t>
            </a:r>
            <a:endParaRPr b="0" lang="en-US" sz="3200" spc="-1" strike="noStrike">
              <a:latin typeface="Arial"/>
            </a:endParaRPr>
          </a:p>
          <a:p>
            <a:pPr algn="ctr"/>
            <a:endParaRPr b="0" lang="en-US" sz="3200" spc="-1" strike="noStrike">
              <a:latin typeface="Arial"/>
            </a:endParaRPr>
          </a:p>
          <a:p>
            <a:pPr algn="ctr"/>
            <a:r>
              <a:rPr b="0" lang="en-US" sz="3200" spc="-1" strike="noStrike">
                <a:latin typeface="Arial"/>
              </a:rPr>
              <a:t>Slide content borrowed from: </a:t>
            </a:r>
            <a:endParaRPr b="0" lang="en-US" sz="3200" spc="-1" strike="noStrike">
              <a:latin typeface="Arial"/>
            </a:endParaRPr>
          </a:p>
          <a:p>
            <a:pPr algn="ctr"/>
            <a:r>
              <a:rPr b="0" lang="en-US" sz="3200" spc="-1" strike="noStrike">
                <a:latin typeface="Arial"/>
              </a:rPr>
              <a:t>https://web.cs.wpi.edu/~imgd4000/d07/</a:t>
            </a:r>
            <a:endParaRPr b="0" lang="en-US" sz="3200" spc="-1" strike="noStrike">
              <a:latin typeface="Arial"/>
            </a:endParaRPr>
          </a:p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Search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Look ahead and decide what move gives best reward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e.g.: piece on game board (MiniMax), pathfinding (A*)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Works well when full information is available, not so well when many unknowns exist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Machine Learning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Evaluate past actions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Determine next action given the observed rewards of the past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Techniques are promising but currently too much overhead (speed and memory requirements) for most games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Tuning agents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Most games offer a difficulty level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Must have the ability to “tune” capabilities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FPS bot agent can always make head shot 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“</a:t>
            </a:r>
            <a:r>
              <a:rPr b="0" lang="en-US" sz="2800" spc="-1" strike="noStrike">
                <a:latin typeface="Arial"/>
              </a:rPr>
              <a:t>Dumbing” down achieved by giving human conditions, e.g.: slow reaction times, make more vulnerable, make mistakes on purpose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FSM example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1920240" y="1097280"/>
            <a:ext cx="5943600" cy="2355840"/>
          </a:xfrm>
          <a:prstGeom prst="rect">
            <a:avLst/>
          </a:prstGeom>
          <a:ln>
            <a:noFill/>
          </a:ln>
        </p:spPr>
      </p:pic>
      <p:sp>
        <p:nvSpPr>
          <p:cNvPr id="80" name="TextShape 2"/>
          <p:cNvSpPr txBox="1"/>
          <p:nvPr/>
        </p:nvSpPr>
        <p:spPr>
          <a:xfrm>
            <a:off x="464040" y="3383280"/>
            <a:ext cx="9228600" cy="2020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2400" spc="-1" strike="noStrike">
                <a:latin typeface="Arial"/>
              </a:rPr>
              <a:t>Abstract model of computation. Formally:</a:t>
            </a:r>
            <a:endParaRPr b="0" lang="en-US" sz="2400" spc="-1" strike="noStrike">
              <a:latin typeface="Arial"/>
            </a:endParaRPr>
          </a:p>
          <a:p>
            <a:r>
              <a:rPr b="0" lang="en-US" sz="2200" spc="-1" strike="noStrike">
                <a:latin typeface="Arial"/>
              </a:rPr>
              <a:t>	</a:t>
            </a:r>
            <a:r>
              <a:rPr b="0" lang="en-US" sz="2200" spc="-1" strike="noStrike">
                <a:latin typeface="Arial"/>
              </a:rPr>
              <a:t>Set of states</a:t>
            </a:r>
            <a:endParaRPr b="0" lang="en-US" sz="2200" spc="-1" strike="noStrike">
              <a:latin typeface="Arial"/>
            </a:endParaRPr>
          </a:p>
          <a:p>
            <a:r>
              <a:rPr b="0" lang="en-US" sz="2200" spc="-1" strike="noStrike">
                <a:latin typeface="Arial"/>
              </a:rPr>
              <a:t>	</a:t>
            </a:r>
            <a:r>
              <a:rPr b="0" lang="en-US" sz="2200" spc="-1" strike="noStrike">
                <a:latin typeface="Arial"/>
              </a:rPr>
              <a:t>A starting state</a:t>
            </a:r>
            <a:endParaRPr b="0" lang="en-US" sz="2200" spc="-1" strike="noStrike">
              <a:latin typeface="Arial"/>
            </a:endParaRPr>
          </a:p>
          <a:p>
            <a:r>
              <a:rPr b="0" lang="en-US" sz="2200" spc="-1" strike="noStrike">
                <a:latin typeface="Arial"/>
              </a:rPr>
              <a:t>	</a:t>
            </a:r>
            <a:r>
              <a:rPr b="0" lang="en-US" sz="2200" spc="-1" strike="noStrike">
                <a:latin typeface="Arial"/>
              </a:rPr>
              <a:t>An input vocabulary</a:t>
            </a:r>
            <a:endParaRPr b="0" lang="en-US" sz="2200" spc="-1" strike="noStrike">
              <a:latin typeface="Arial"/>
            </a:endParaRPr>
          </a:p>
          <a:p>
            <a:r>
              <a:rPr b="0" lang="en-US" sz="2200" spc="-1" strike="noStrike">
                <a:latin typeface="Arial"/>
              </a:rPr>
              <a:t>	</a:t>
            </a:r>
            <a:r>
              <a:rPr b="0" lang="en-US" sz="2200" spc="-1" strike="noStrike">
                <a:latin typeface="Arial"/>
              </a:rPr>
              <a:t>A transition function that maps inputs and the current state to a next state</a:t>
            </a:r>
            <a:endParaRPr b="0" lang="en-US" sz="2200" spc="-1" strike="noStrike"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Another example (Egyptian Tomb)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90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Mummy behavior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Spend all of eternity w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</a:rPr>
              <a:t>andering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in tomb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When player is close, s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</a:rPr>
              <a:t>earch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When see player, c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</a:rPr>
              <a:t>hase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Make separate states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Define behavior in each state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Wander – move slowly, randomly</a:t>
            </a:r>
            <a:endParaRPr b="0" lang="en-US" sz="16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Search – move faster, in lines</a:t>
            </a:r>
            <a:endParaRPr b="0" lang="en-US" sz="16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Chasing – direct to player</a:t>
            </a:r>
            <a:endParaRPr b="0" lang="en-US" sz="16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Define transitions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Close is 100 meters (smell/sense)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Visible is line of sight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83" name="Group 3"/>
          <p:cNvGrpSpPr/>
          <p:nvPr/>
        </p:nvGrpSpPr>
        <p:grpSpPr>
          <a:xfrm>
            <a:off x="7056000" y="1203840"/>
            <a:ext cx="1752480" cy="685800"/>
            <a:chOff x="7056000" y="1203840"/>
            <a:chExt cx="1752480" cy="685800"/>
          </a:xfrm>
        </p:grpSpPr>
        <p:sp>
          <p:nvSpPr>
            <p:cNvPr id="84" name="CustomShape 4"/>
            <p:cNvSpPr/>
            <p:nvPr/>
          </p:nvSpPr>
          <p:spPr>
            <a:xfrm>
              <a:off x="7056000" y="1203840"/>
              <a:ext cx="1752480" cy="685800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5"/>
            <p:cNvSpPr/>
            <p:nvPr/>
          </p:nvSpPr>
          <p:spPr>
            <a:xfrm>
              <a:off x="7164720" y="1327680"/>
              <a:ext cx="1549440" cy="3988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>
                <a:lnSpc>
                  <a:spcPct val="100000"/>
                </a:lnSpc>
              </a:pPr>
              <a:r>
                <a:rPr b="0" lang="en-US" sz="2000" spc="-1" strike="noStrike">
                  <a:latin typeface="Comic Sans MS"/>
                </a:rPr>
                <a:t>Wandering</a:t>
              </a:r>
              <a:endParaRPr b="0" lang="en-US" sz="2000" spc="-1" strike="noStrike">
                <a:latin typeface="Arial"/>
              </a:endParaRPr>
            </a:p>
          </p:txBody>
        </p:sp>
      </p:grpSp>
      <p:grpSp>
        <p:nvGrpSpPr>
          <p:cNvPr id="86" name="Group 6"/>
          <p:cNvGrpSpPr/>
          <p:nvPr/>
        </p:nvGrpSpPr>
        <p:grpSpPr>
          <a:xfrm>
            <a:off x="7132320" y="2727720"/>
            <a:ext cx="1752480" cy="685800"/>
            <a:chOff x="7132320" y="2727720"/>
            <a:chExt cx="1752480" cy="685800"/>
          </a:xfrm>
        </p:grpSpPr>
        <p:sp>
          <p:nvSpPr>
            <p:cNvPr id="87" name="CustomShape 7"/>
            <p:cNvSpPr/>
            <p:nvPr/>
          </p:nvSpPr>
          <p:spPr>
            <a:xfrm>
              <a:off x="7132320" y="2727720"/>
              <a:ext cx="1752480" cy="685800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8"/>
            <p:cNvSpPr/>
            <p:nvPr/>
          </p:nvSpPr>
          <p:spPr>
            <a:xfrm>
              <a:off x="7244280" y="2851560"/>
              <a:ext cx="1448640" cy="3988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>
                <a:lnSpc>
                  <a:spcPct val="100000"/>
                </a:lnSpc>
              </a:pPr>
              <a:r>
                <a:rPr b="0" lang="en-US" sz="2000" spc="-1" strike="noStrike">
                  <a:latin typeface="Comic Sans MS"/>
                </a:rPr>
                <a:t>Searching</a:t>
              </a:r>
              <a:endParaRPr b="0" lang="en-US" sz="2000" spc="-1" strike="noStrike">
                <a:latin typeface="Arial"/>
              </a:endParaRPr>
            </a:p>
          </p:txBody>
        </p:sp>
      </p:grpSp>
      <p:grpSp>
        <p:nvGrpSpPr>
          <p:cNvPr id="89" name="Group 9"/>
          <p:cNvGrpSpPr/>
          <p:nvPr/>
        </p:nvGrpSpPr>
        <p:grpSpPr>
          <a:xfrm>
            <a:off x="7208280" y="4251960"/>
            <a:ext cx="1752840" cy="685800"/>
            <a:chOff x="7208280" y="4251960"/>
            <a:chExt cx="1752840" cy="685800"/>
          </a:xfrm>
        </p:grpSpPr>
        <p:sp>
          <p:nvSpPr>
            <p:cNvPr id="90" name="CustomShape 10"/>
            <p:cNvSpPr/>
            <p:nvPr/>
          </p:nvSpPr>
          <p:spPr>
            <a:xfrm>
              <a:off x="7208280" y="4251960"/>
              <a:ext cx="1752840" cy="685800"/>
            </a:xfrm>
            <a:prstGeom prst="ellipse">
              <a:avLst/>
            </a:prstGeom>
            <a:noFill/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11"/>
            <p:cNvSpPr/>
            <p:nvPr/>
          </p:nvSpPr>
          <p:spPr>
            <a:xfrm>
              <a:off x="7450560" y="4404240"/>
              <a:ext cx="1201680" cy="3988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/>
            <a:p>
              <a:pPr>
                <a:lnSpc>
                  <a:spcPct val="100000"/>
                </a:lnSpc>
              </a:pPr>
              <a:r>
                <a:rPr b="0" lang="en-US" sz="2000" spc="-1" strike="noStrike">
                  <a:latin typeface="Comic Sans MS"/>
                </a:rPr>
                <a:t>Chasing</a:t>
              </a:r>
              <a:endParaRPr b="0" lang="en-US" sz="2000" spc="-1" strike="noStrike">
                <a:latin typeface="Arial"/>
              </a:endParaRPr>
            </a:p>
          </p:txBody>
        </p:sp>
      </p:grpSp>
      <p:sp>
        <p:nvSpPr>
          <p:cNvPr id="92" name="Line 12"/>
          <p:cNvSpPr/>
          <p:nvPr/>
        </p:nvSpPr>
        <p:spPr>
          <a:xfrm>
            <a:off x="7665480" y="1889640"/>
            <a:ext cx="0" cy="838080"/>
          </a:xfrm>
          <a:prstGeom prst="line">
            <a:avLst/>
          </a:prstGeom>
          <a:ln w="381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13"/>
          <p:cNvSpPr/>
          <p:nvPr/>
        </p:nvSpPr>
        <p:spPr>
          <a:xfrm rot="16200000">
            <a:off x="6966720" y="2169360"/>
            <a:ext cx="94284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0" lang="en-US" sz="1400" spc="-1" strike="noStrike">
                <a:latin typeface="Comic Sans MS"/>
              </a:rPr>
              <a:t>Close by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94" name="Line 14"/>
          <p:cNvSpPr/>
          <p:nvPr/>
        </p:nvSpPr>
        <p:spPr>
          <a:xfrm>
            <a:off x="7741800" y="3413520"/>
            <a:ext cx="0" cy="838440"/>
          </a:xfrm>
          <a:prstGeom prst="line">
            <a:avLst/>
          </a:prstGeom>
          <a:ln w="38160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15"/>
          <p:cNvSpPr/>
          <p:nvPr/>
        </p:nvSpPr>
        <p:spPr>
          <a:xfrm rot="16200000">
            <a:off x="7132320" y="3757320"/>
            <a:ext cx="76428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0" lang="en-US" sz="1400" spc="-1" strike="noStrike">
                <a:latin typeface="Comic Sans MS"/>
              </a:rPr>
              <a:t>Visible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96" name="Line 16"/>
          <p:cNvSpPr/>
          <p:nvPr/>
        </p:nvSpPr>
        <p:spPr>
          <a:xfrm>
            <a:off x="8427600" y="1889640"/>
            <a:ext cx="0" cy="838080"/>
          </a:xfrm>
          <a:prstGeom prst="line">
            <a:avLst/>
          </a:prstGeom>
          <a:ln w="38160">
            <a:solidFill>
              <a:srgbClr val="000000"/>
            </a:solidFill>
            <a:miter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17"/>
          <p:cNvSpPr/>
          <p:nvPr/>
        </p:nvSpPr>
        <p:spPr>
          <a:xfrm rot="5400000">
            <a:off x="8165880" y="2193840"/>
            <a:ext cx="97776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0" lang="en-US" sz="1400" spc="-1" strike="noStrike">
                <a:latin typeface="Comic Sans MS"/>
              </a:rPr>
              <a:t>Far away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98" name="Line 18"/>
          <p:cNvSpPr/>
          <p:nvPr/>
        </p:nvSpPr>
        <p:spPr>
          <a:xfrm>
            <a:off x="8503920" y="3413520"/>
            <a:ext cx="0" cy="838440"/>
          </a:xfrm>
          <a:prstGeom prst="line">
            <a:avLst/>
          </a:prstGeom>
          <a:ln w="38160">
            <a:solidFill>
              <a:srgbClr val="000000"/>
            </a:solidFill>
            <a:miter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19"/>
          <p:cNvSpPr/>
          <p:nvPr/>
        </p:nvSpPr>
        <p:spPr>
          <a:xfrm rot="5400000">
            <a:off x="8324280" y="3646800"/>
            <a:ext cx="81324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>
              <a:lnSpc>
                <a:spcPct val="100000"/>
              </a:lnSpc>
            </a:pPr>
            <a:r>
              <a:rPr b="0" lang="en-US" sz="1400" spc="-1" strike="noStrike">
                <a:latin typeface="Comic Sans MS"/>
              </a:rPr>
              <a:t>Hidden</a:t>
            </a:r>
            <a:endParaRPr b="0" lang="en-US" sz="14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FSM in practice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Three approaches: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Hardcoded (switch)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Scripted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Hybrid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Hardcoded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1097280" y="105156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void Step(int *state) { </a:t>
            </a:r>
            <a:r>
              <a:rPr b="0" i="1" lang="en-US" sz="1400" spc="-1" strike="noStrike">
                <a:latin typeface="Courier New"/>
              </a:rPr>
              <a:t>// call by reference since state can change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</a:t>
            </a:r>
            <a:r>
              <a:rPr b="0" lang="en-US" sz="1400" spc="-1" strike="noStrike">
                <a:latin typeface="Courier New"/>
              </a:rPr>
              <a:t>switch(state) {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	</a:t>
            </a:r>
            <a:r>
              <a:rPr b="0" lang="en-US" sz="1400" spc="-1" strike="noStrike">
                <a:latin typeface="Courier New"/>
              </a:rPr>
              <a:t>     </a:t>
            </a:r>
            <a:r>
              <a:rPr b="0" lang="en-US" sz="1400" spc="-1" strike="noStrike">
                <a:latin typeface="Courier New"/>
              </a:rPr>
              <a:t>case 0:  </a:t>
            </a:r>
            <a:r>
              <a:rPr b="0" i="1" lang="en-US" sz="1400" spc="-1" strike="noStrike">
                <a:latin typeface="Courier New"/>
              </a:rPr>
              <a:t>// Wander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Wander();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if( SeeEnemy() )    { *state = 1; }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break;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</a:t>
            </a:r>
            <a:r>
              <a:rPr b="0" lang="en-US" sz="1400" spc="-1" strike="noStrike">
                <a:latin typeface="Courier New"/>
              </a:rPr>
              <a:t>case 1:  </a:t>
            </a:r>
            <a:r>
              <a:rPr b="0" i="1" lang="en-US" sz="1400" spc="-1" strike="noStrike">
                <a:latin typeface="Courier New"/>
              </a:rPr>
              <a:t>// Attack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Attack();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if( LowOnHealth() ) { *state = 2; }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if( NoEnemy() )     { *state = 0; }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break;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</a:t>
            </a:r>
            <a:r>
              <a:rPr b="0" lang="en-US" sz="1400" spc="-1" strike="noStrike">
                <a:latin typeface="Courier New"/>
              </a:rPr>
              <a:t>case 2:  </a:t>
            </a:r>
            <a:r>
              <a:rPr b="0" i="1" lang="en-US" sz="1400" spc="-1" strike="noStrike">
                <a:latin typeface="Courier New"/>
              </a:rPr>
              <a:t>// Flee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Flee();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if( NoEnemy() )     { *state = 0; }        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        </a:t>
            </a:r>
            <a:r>
              <a:rPr b="0" lang="en-US" sz="1400" spc="-1" strike="noStrike">
                <a:latin typeface="Courier New"/>
              </a:rPr>
              <a:t>break;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    </a:t>
            </a:r>
            <a:r>
              <a:rPr b="0" lang="en-US" sz="1400" spc="-1" strike="noStrike">
                <a:latin typeface="Courier New"/>
              </a:rPr>
              <a:t>}</a:t>
            </a:r>
            <a:endParaRPr b="0" lang="en-US" sz="14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349"/>
              </a:spcBef>
            </a:pPr>
            <a:r>
              <a:rPr b="0" lang="en-US" sz="1400" spc="-1" strike="noStrike">
                <a:latin typeface="Courier New"/>
              </a:rPr>
              <a:t>}</a:t>
            </a:r>
            <a:endParaRPr b="0" lang="en-US" sz="1400" spc="-1" strike="noStrike"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Problems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Language doesn’t enforce structure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Transitions result from polling 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Event-driven is more efficient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Can’t easily determine when a state is entered the first time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Can’t be edited by game designers or players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Alternate Scripting Language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280160" y="1287000"/>
            <a:ext cx="7772400" cy="438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AgentFSM {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</a:t>
            </a:r>
            <a:r>
              <a:rPr b="0" lang="en-US" sz="1200" spc="-1" strike="noStrike">
                <a:latin typeface="Courier New"/>
              </a:rPr>
              <a:t>State( STATE_Wander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</a:t>
            </a:r>
            <a:r>
              <a:rPr b="0" lang="en-US" sz="1200" spc="-1" strike="noStrike">
                <a:latin typeface="Courier New"/>
              </a:rPr>
              <a:t>OnUpdate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Execute( Wander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if( SeeEnemy )    SetState( STATE_Attack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</a:t>
            </a:r>
            <a:r>
              <a:rPr b="0" lang="en-US" sz="1200" spc="-1" strike="noStrike">
                <a:latin typeface="Courier New"/>
              </a:rPr>
              <a:t>OnEvent( AttackedByEnemy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SetState( Attack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</a:t>
            </a:r>
            <a:r>
              <a:rPr b="0" lang="en-US" sz="1200" spc="-1" strike="noStrike">
                <a:latin typeface="Courier New"/>
              </a:rPr>
              <a:t>State( STATE_Attack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</a:t>
            </a:r>
            <a:r>
              <a:rPr b="0" lang="en-US" sz="1200" spc="-1" strike="noStrike">
                <a:latin typeface="Courier New"/>
              </a:rPr>
              <a:t>OnEnter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Execute( PrepareWeapon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</a:t>
            </a:r>
            <a:r>
              <a:rPr b="0" lang="en-US" sz="1200" spc="-1" strike="noStrike">
                <a:latin typeface="Courier New"/>
              </a:rPr>
              <a:t>OnUpdate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Execute( Attack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if( LowOnHealth ) SetState( STATE_Flee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if( NoEnemy )     SetState( STATE_Wander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</a:t>
            </a:r>
            <a:r>
              <a:rPr b="0" lang="en-US" sz="1200" spc="-1" strike="noStrike">
                <a:latin typeface="Courier New"/>
              </a:rPr>
              <a:t>OnExit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Execute( StoreWeapon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</a:t>
            </a:r>
            <a:r>
              <a:rPr b="0" lang="en-US" sz="1200" spc="-1" strike="noStrike">
                <a:latin typeface="Courier New"/>
              </a:rPr>
              <a:t>State( STATE_Flee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</a:t>
            </a:r>
            <a:r>
              <a:rPr b="0" lang="en-US" sz="1200" spc="-1" strike="noStrike">
                <a:latin typeface="Courier New"/>
              </a:rPr>
              <a:t>OnUpdate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Execute( Flee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            </a:t>
            </a:r>
            <a:r>
              <a:rPr b="0" lang="en-US" sz="1200" spc="-1" strike="noStrike">
                <a:latin typeface="Courier New"/>
              </a:rPr>
              <a:t>if( NoEnemy )     SetState( STATE_Wander )</a:t>
            </a:r>
            <a:endParaRPr b="0" lang="en-US" sz="1200" spc="-1" strike="noStrike"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298"/>
              </a:spcBef>
            </a:pPr>
            <a:r>
              <a:rPr b="0" lang="en-US" sz="1200" spc="-1" strike="noStrike">
                <a:latin typeface="Courier New"/>
              </a:rPr>
              <a:t>}</a:t>
            </a:r>
            <a:endParaRPr b="0" lang="en-US" sz="1200" spc="-1" strike="noStrike"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Scripting Advantages/Disadvantages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342720" indent="-34272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Advantages</a:t>
            </a:r>
            <a:endParaRPr b="0" lang="en-US" sz="3200" spc="-1" strike="noStrike">
              <a:latin typeface="Arial"/>
            </a:endParaRPr>
          </a:p>
          <a:p>
            <a:pPr lvl="1" marL="342720" indent="-3427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Structure enforced</a:t>
            </a:r>
            <a:endParaRPr b="0" lang="en-US" sz="2800" spc="-1" strike="noStrike">
              <a:latin typeface="Arial"/>
            </a:endParaRPr>
          </a:p>
          <a:p>
            <a:pPr lvl="1" marL="342720" indent="-3427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Events can be handed as well as polling</a:t>
            </a:r>
            <a:endParaRPr b="0" lang="en-US" sz="2800" spc="-1" strike="noStrike">
              <a:latin typeface="Arial"/>
            </a:endParaRPr>
          </a:p>
          <a:p>
            <a:pPr lvl="1" marL="342720" indent="-3427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OnEnter and OnExit concept exists</a:t>
            </a:r>
            <a:endParaRPr b="0" lang="en-US" sz="2800" spc="-1" strike="noStrike">
              <a:latin typeface="Arial"/>
            </a:endParaRPr>
          </a:p>
          <a:p>
            <a:pPr lvl="2" marL="342720" indent="-34272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(If objects, when created or destroyed)</a:t>
            </a:r>
            <a:endParaRPr b="0" lang="en-US" sz="2400" spc="-1" strike="noStrike">
              <a:latin typeface="Arial"/>
            </a:endParaRPr>
          </a:p>
          <a:p>
            <a:pPr lvl="1" marL="342720" indent="-3427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Can be authored by game designers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Easier learning curve than straight C/C++</a:t>
            </a:r>
            <a:endParaRPr b="0" lang="en-US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Disadvantages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Not trivial to implement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Custom compiler, interpreter, etc.</a:t>
            </a:r>
            <a:endParaRPr b="0" lang="en-US" sz="24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Scripting languages often disliked by users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Can never approach the polish and robustness of commercial compilers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Artificial Intelligence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Branch of CS that deals with machine decision making and many other things, e.g.: computer vision, speech recognition, fraud detection, natural language processing, load distribution, and many others.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AI in games: slightly different 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Opponents, or units, or NPC (non-player characters) who act on their own 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Human level performance is too hard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Techniques for movement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Flockin</a:t>
            </a:r>
            <a:r>
              <a:rPr b="0" lang="en-US" sz="2000" spc="-1" strike="noStrike">
                <a:latin typeface="Arial"/>
              </a:rPr>
              <a:t>g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Move groups of creatures in natural manner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Each creature follows three simple rules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Separation – steer to avoid crowding flock mates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Alignment – steer to average flock heading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Cohesion – steer to average position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Example – use for background creatures such as birds or fish.  Modification can use for swarming enemy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Formations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Like flocking, but units keep position relative to others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Example – military formation (archers in the back)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Techniques for movement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200" spc="-1" strike="noStrike">
                <a:latin typeface="Arial"/>
              </a:rPr>
              <a:t>A* pathfinding</a:t>
            </a:r>
            <a:endParaRPr b="0" lang="en-US" sz="22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Cheapest path through environment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Directed search exploit knowledge about destination to intelligently guide </a:t>
            </a:r>
            <a:r>
              <a:rPr b="0" lang="en-US" sz="2000" spc="-1" strike="noStrike">
                <a:latin typeface="Arial"/>
              </a:rPr>
              <a:t>	</a:t>
            </a:r>
            <a:r>
              <a:rPr b="0" lang="en-US" sz="2000" spc="-1" strike="noStrike">
                <a:latin typeface="Arial"/>
              </a:rPr>
              <a:t>search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Fastest, widely used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Can provide information (ie- virtual breadcrumbs) so can follow without recompute</a:t>
            </a:r>
            <a:endParaRPr b="0" lang="en-US" sz="20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200" spc="-1" strike="noStrike">
                <a:latin typeface="Arial"/>
              </a:rPr>
              <a:t>Obstacle avoidance</a:t>
            </a:r>
            <a:endParaRPr b="0" lang="en-US" sz="22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A* good for static terrain, but dynamic such as other players, choke points, etc.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 – same path for 4 units, but can predict collisions so furthest back slow down, avoid narrow bridge, etc.</a:t>
            </a:r>
            <a:endParaRPr b="0" lang="en-US" sz="20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Behavior organization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Emergent behavior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Create simple rules result in complex interactions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Example: game of life, flocking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Command hierarchy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Deal with AI decisions at different levels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Modeled after military hierarchy (e.g., General does strategy to Foot Soldier does fighting)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Example: Real-time or turn based strategy games -- overall strategy, squad tactics, individual fighters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Manager task assignment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When individual units act individually, can perform poorly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Instead, have manager make tasks, prioritize, assign to units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Example: baseball – 1</a:t>
            </a:r>
            <a:r>
              <a:rPr b="0" lang="en-US" sz="1800" spc="-1" strike="noStrike" baseline="30000">
                <a:latin typeface="Arial"/>
              </a:rPr>
              <a:t>st</a:t>
            </a:r>
            <a:r>
              <a:rPr b="0" lang="en-US" sz="1800" spc="-1" strike="noStrike">
                <a:latin typeface="Arial"/>
              </a:rPr>
              <a:t> priority to field ball, 2</a:t>
            </a:r>
            <a:r>
              <a:rPr b="0" lang="en-US" sz="1800" spc="-1" strike="noStrike" baseline="30000">
                <a:latin typeface="Arial"/>
              </a:rPr>
              <a:t>nd</a:t>
            </a:r>
            <a:r>
              <a:rPr b="0" lang="en-US" sz="1800" spc="-1" strike="noStrike">
                <a:latin typeface="Arial"/>
              </a:rPr>
              <a:t> cover first base, 3</a:t>
            </a:r>
            <a:r>
              <a:rPr b="0" lang="en-US" sz="1800" spc="-1" strike="noStrike" baseline="30000">
                <a:latin typeface="Arial"/>
              </a:rPr>
              <a:t>rd</a:t>
            </a:r>
            <a:r>
              <a:rPr b="0" lang="en-US" sz="1800" spc="-1" strike="noStrike">
                <a:latin typeface="Arial"/>
              </a:rPr>
              <a:t> to backup fielder, 4</a:t>
            </a:r>
            <a:r>
              <a:rPr b="0" lang="en-US" sz="1800" spc="-1" strike="noStrike" baseline="30000">
                <a:latin typeface="Arial"/>
              </a:rPr>
              <a:t>th</a:t>
            </a:r>
            <a:r>
              <a:rPr b="0" lang="en-US" sz="1800" spc="-1" strike="noStrike">
                <a:latin typeface="Arial"/>
              </a:rPr>
              <a:t> cover second base.  All players try, then disaster.  Manager determines best person for each.  If hit towards 1</a:t>
            </a:r>
            <a:r>
              <a:rPr b="0" lang="en-US" sz="1800" spc="-1" strike="noStrike" baseline="30000">
                <a:latin typeface="Arial"/>
              </a:rPr>
              <a:t>st</a:t>
            </a:r>
            <a:r>
              <a:rPr b="0" lang="en-US" sz="1800" spc="-1" strike="noStrike">
                <a:latin typeface="Arial"/>
              </a:rPr>
              <a:t> and 2</a:t>
            </a:r>
            <a:r>
              <a:rPr b="0" lang="en-US" sz="1800" spc="-1" strike="noStrike" baseline="30000">
                <a:latin typeface="Arial"/>
              </a:rPr>
              <a:t>nd</a:t>
            </a:r>
            <a:r>
              <a:rPr b="0" lang="en-US" sz="1800" spc="-1" strike="noStrike">
                <a:latin typeface="Arial"/>
              </a:rPr>
              <a:t>, first baseman field ball, pitcher cover first base, second basemen cover first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Behavior organization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Influence map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2d representation of power in game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Break into cells, where units in each cell are summed up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Units have influence on neighbor cells (typically, decrease with range)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Insight into location and influence of forces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 – can be used to plan attacks to see where enemy is weak or to fortify defenses.  SimCity used to show fire coverage, etc.</a:t>
            </a:r>
            <a:endParaRPr b="0" lang="en-US" sz="2000" spc="-1" strike="noStrike"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Level of Detail AI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In graphics, polygonal detail less if object far away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Same idea in AI – computation less if won’t be seen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 – vary update frequency of NPC based on position from player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Other AI methods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Bayesian network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A probabilistic graphical model with variables and probable influences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 - calculate probability of patient having a specific disease given symptoms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 – AI can infer if player has warplanes, etc. based on what it sees in production so far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Can be good to give “human-like” intelligence without cheating or being too dumb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Other AI methods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Decision tree learning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Series of inputs (usually game state) mapped to output (usually thing want to predict)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 – health and ammo </a:t>
            </a:r>
            <a:r>
              <a:rPr b="0" lang="en-US" sz="2000" spc="-1" strike="noStrike">
                <a:latin typeface="Wingdings"/>
                <a:ea typeface="Wingdings"/>
              </a:rPr>
              <a:t></a:t>
            </a:r>
            <a:r>
              <a:rPr b="0" lang="en-US" sz="2000" spc="-1" strike="noStrike">
                <a:latin typeface="Arial"/>
              </a:rPr>
              <a:t> predict bot survival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Modify probabilities based on past behavior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 – Black and White could stroke or slap creature.  Learned what was good and bad.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Other AI methods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400" spc="-1" strike="noStrike">
                <a:latin typeface="Arial"/>
              </a:rPr>
              <a:t>Filtered randomness</a:t>
            </a:r>
            <a:endParaRPr b="0" lang="en-US" sz="24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latin typeface="Arial"/>
              </a:rPr>
              <a:t>Want randomness to provide unpredictability to AI</a:t>
            </a:r>
            <a:endParaRPr b="0" lang="en-US" sz="22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latin typeface="Arial"/>
              </a:rPr>
              <a:t>But even random can look odd (ie- if 4 heads in a row, player think something </a:t>
            </a:r>
            <a:r>
              <a:rPr b="0" lang="en-US" sz="2200" spc="-1" strike="noStrike">
                <a:latin typeface="Arial"/>
              </a:rPr>
              <a:t>	</a:t>
            </a:r>
            <a:r>
              <a:rPr b="0" lang="en-US" sz="2200" spc="-1" strike="noStrike">
                <a:latin typeface="Arial"/>
              </a:rPr>
              <a:t>wrong.  And, if flip coin 100 times, will be streak of 8) </a:t>
            </a:r>
            <a:endParaRPr b="0" lang="en-US" sz="22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 – spawn at same point 5 times in a row, then bad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latin typeface="Arial"/>
              </a:rPr>
              <a:t>Compare random result to past history and avoid</a:t>
            </a:r>
            <a:endParaRPr b="0" lang="en-US" sz="2200" spc="-1" strike="noStrike"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400" spc="-1" strike="noStrike">
                <a:latin typeface="Arial"/>
              </a:rPr>
              <a:t>Fuzzy logic</a:t>
            </a:r>
            <a:endParaRPr b="0" lang="en-US" sz="24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latin typeface="Arial"/>
              </a:rPr>
              <a:t>Traditional set, object belongs or not.  </a:t>
            </a:r>
            <a:endParaRPr b="0" lang="en-US" sz="22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latin typeface="Arial"/>
              </a:rPr>
              <a:t>In fuzzy, can have relative membership (ie- hungry, not hungry.  Or “in-kitchen” or “in-</a:t>
            </a:r>
            <a:r>
              <a:rPr b="0" lang="en-US" sz="2200" spc="-1" strike="noStrike">
                <a:latin typeface="Arial"/>
              </a:rPr>
              <a:t>	</a:t>
            </a:r>
            <a:r>
              <a:rPr b="0" lang="en-US" sz="2200" spc="-1" strike="noStrike">
                <a:latin typeface="Arial"/>
              </a:rPr>
              <a:t>hall” but what if on edge?)</a:t>
            </a:r>
            <a:endParaRPr b="0" lang="en-US" sz="22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latin typeface="Arial"/>
              </a:rPr>
              <a:t>Cannot be resolved by coin-flip</a:t>
            </a:r>
            <a:endParaRPr b="0" lang="en-US" sz="22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200" spc="-1" strike="noStrike">
                <a:latin typeface="Arial"/>
              </a:rPr>
              <a:t>Can be used in games – I.e. assess relative threat</a:t>
            </a:r>
            <a:endParaRPr b="0" lang="en-US" sz="2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2200" spc="-1" strike="noStrike">
              <a:latin typeface="Arial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Other AI methods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Genetic algorithms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Search and optimize based on evolutionary principles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Good when “right” answer not well-understood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 – may not know best combination of AI settings.  Use GA to try out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Often expensive, so do offline</a:t>
            </a:r>
            <a:endParaRPr b="0" lang="en-US" sz="2000" spc="-1" strike="noStrike"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2000" spc="-1" strike="noStrike">
                <a:latin typeface="Arial"/>
              </a:rPr>
              <a:t>N-Gram statistical prediction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Predict next value in sequence (ie- 1818180181 … next will probably be 8)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Search backward </a:t>
            </a:r>
            <a:r>
              <a:rPr b="0" lang="en-US" sz="2000" spc="-1" strike="noStrike">
                <a:latin typeface="Times New Roman"/>
              </a:rPr>
              <a:t>n</a:t>
            </a:r>
            <a:r>
              <a:rPr b="0" lang="en-US" sz="2000" spc="-1" strike="noStrike">
                <a:latin typeface="Arial"/>
              </a:rPr>
              <a:t> values (usually 2 or 3)</a:t>
            </a:r>
            <a:endParaRPr b="0" lang="en-US" sz="2000" spc="-1" strike="noStrike">
              <a:latin typeface="Arial"/>
            </a:endParaRPr>
          </a:p>
          <a:p>
            <a:pPr lvl="1" marL="864000" indent="-324000">
              <a:lnSpc>
                <a:spcPct val="8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Example</a:t>
            </a:r>
            <a:endParaRPr b="0" lang="en-US" sz="2000" spc="-1" strike="noStrike">
              <a:latin typeface="Arial"/>
            </a:endParaRPr>
          </a:p>
          <a:p>
            <a:pPr lvl="2" marL="1296000" indent="-288000">
              <a:lnSpc>
                <a:spcPct val="8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Street fighting (punch, kick, low punch…)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lnSpc>
                <a:spcPct val="8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Player does low kick and then low punch.  What is next?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lnSpc>
                <a:spcPct val="8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Uppercut 10 times (50%), low punch (7 times, 35%), sideswipe (3 times, 15%)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Can predict uppercut or, proportionally pick next (ie- roll dice)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53" dur="indefinite" restart="never" nodeType="tmRoot">
          <p:childTnLst>
            <p:seq>
              <p:cTn id="5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Summary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AI for games different than other fields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Intelligent opponents, allies and neutral’s but fun (lose in challenging way)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Still, can draw upon broader AI techniques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Agents – sense, think, act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Advanced agents might learn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Finite state machines allow complex expertise to be expressed, yet easy to understand and debug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Dozens of other techniques to choose from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AI characters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AI characters must act in specific ways for games to be fun: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Smart, but purposely flawed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No unintended weakness, must not look dumb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Must perform in real time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Not hard coded by designer 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Some AI “harder” than others given the granularity of their impact: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FPS needs modeling of units at “footstep” level (easier)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RTS needs global strategy (harder)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Agents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Game AI focuses around “agent”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e.g.: enemy, ally or neutral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Loops through sense-think-act cycle:</a:t>
            </a:r>
            <a:endParaRPr b="0" lang="en-US" sz="3200" spc="-1" strike="noStrike">
              <a:latin typeface="Arial"/>
            </a:endParaRPr>
          </a:p>
        </p:txBody>
      </p:sp>
      <p:grpSp>
        <p:nvGrpSpPr>
          <p:cNvPr id="49" name="Group 3"/>
          <p:cNvGrpSpPr/>
          <p:nvPr/>
        </p:nvGrpSpPr>
        <p:grpSpPr>
          <a:xfrm>
            <a:off x="2011680" y="3438360"/>
            <a:ext cx="4952880" cy="767880"/>
            <a:chOff x="2011680" y="3438360"/>
            <a:chExt cx="4952880" cy="767880"/>
          </a:xfrm>
        </p:grpSpPr>
        <p:grpSp>
          <p:nvGrpSpPr>
            <p:cNvPr id="50" name="Group 4"/>
            <p:cNvGrpSpPr/>
            <p:nvPr/>
          </p:nvGrpSpPr>
          <p:grpSpPr>
            <a:xfrm>
              <a:off x="2011680" y="3444120"/>
              <a:ext cx="1295280" cy="761760"/>
              <a:chOff x="2011680" y="3444120"/>
              <a:chExt cx="1295280" cy="761760"/>
            </a:xfrm>
          </p:grpSpPr>
          <p:sp>
            <p:nvSpPr>
              <p:cNvPr id="51" name="CustomShape 5"/>
              <p:cNvSpPr/>
              <p:nvPr/>
            </p:nvSpPr>
            <p:spPr>
              <a:xfrm>
                <a:off x="2011680" y="3444120"/>
                <a:ext cx="1295280" cy="761760"/>
              </a:xfrm>
              <a:prstGeom prst="ellipse">
                <a:avLst/>
              </a:pr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2" name="CustomShape 6"/>
              <p:cNvSpPr/>
              <p:nvPr/>
            </p:nvSpPr>
            <p:spPr>
              <a:xfrm>
                <a:off x="2231640" y="3566160"/>
                <a:ext cx="869400" cy="3682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/>
              <a:p>
                <a:pPr>
                  <a:lnSpc>
                    <a:spcPct val="100000"/>
                  </a:lnSpc>
                </a:pPr>
                <a:r>
                  <a:rPr b="0" lang="en-US" sz="1800" spc="-1" strike="noStrike">
                    <a:latin typeface="Comic Sans MS"/>
                  </a:rPr>
                  <a:t>Sense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  <p:grpSp>
          <p:nvGrpSpPr>
            <p:cNvPr id="53" name="Group 7"/>
            <p:cNvGrpSpPr/>
            <p:nvPr/>
          </p:nvGrpSpPr>
          <p:grpSpPr>
            <a:xfrm>
              <a:off x="3840480" y="3444120"/>
              <a:ext cx="1295280" cy="761760"/>
              <a:chOff x="3840480" y="3444120"/>
              <a:chExt cx="1295280" cy="761760"/>
            </a:xfrm>
          </p:grpSpPr>
          <p:sp>
            <p:nvSpPr>
              <p:cNvPr id="54" name="CustomShape 8"/>
              <p:cNvSpPr/>
              <p:nvPr/>
            </p:nvSpPr>
            <p:spPr>
              <a:xfrm>
                <a:off x="3840480" y="3444120"/>
                <a:ext cx="1295280" cy="761760"/>
              </a:xfrm>
              <a:prstGeom prst="ellipse">
                <a:avLst/>
              </a:pr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5" name="CustomShape 9"/>
              <p:cNvSpPr/>
              <p:nvPr/>
            </p:nvSpPr>
            <p:spPr>
              <a:xfrm>
                <a:off x="4062960" y="3566160"/>
                <a:ext cx="807120" cy="3682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/>
              <a:p>
                <a:pPr>
                  <a:lnSpc>
                    <a:spcPct val="100000"/>
                  </a:lnSpc>
                </a:pPr>
                <a:r>
                  <a:rPr b="0" lang="en-US" sz="1800" spc="-1" strike="noStrike">
                    <a:latin typeface="Comic Sans MS"/>
                  </a:rPr>
                  <a:t>Think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  <p:grpSp>
          <p:nvGrpSpPr>
            <p:cNvPr id="56" name="Group 10"/>
            <p:cNvGrpSpPr/>
            <p:nvPr/>
          </p:nvGrpSpPr>
          <p:grpSpPr>
            <a:xfrm>
              <a:off x="5669280" y="3444120"/>
              <a:ext cx="1295280" cy="762120"/>
              <a:chOff x="5669280" y="3444120"/>
              <a:chExt cx="1295280" cy="762120"/>
            </a:xfrm>
          </p:grpSpPr>
          <p:sp>
            <p:nvSpPr>
              <p:cNvPr id="57" name="CustomShape 11"/>
              <p:cNvSpPr/>
              <p:nvPr/>
            </p:nvSpPr>
            <p:spPr>
              <a:xfrm>
                <a:off x="5669280" y="3444120"/>
                <a:ext cx="1295280" cy="762120"/>
              </a:xfrm>
              <a:prstGeom prst="ellipse">
                <a:avLst/>
              </a:prstGeom>
              <a:noFill/>
              <a:ln w="9360">
                <a:solidFill>
                  <a:srgbClr val="00000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" name="CustomShape 12"/>
              <p:cNvSpPr/>
              <p:nvPr/>
            </p:nvSpPr>
            <p:spPr>
              <a:xfrm>
                <a:off x="6052680" y="3596400"/>
                <a:ext cx="547920" cy="3682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6800" bIns="46800"/>
              <a:p>
                <a:pPr algn="ctr">
                  <a:lnSpc>
                    <a:spcPct val="100000"/>
                  </a:lnSpc>
                </a:pPr>
                <a:r>
                  <a:rPr b="0" lang="en-US" sz="1800" spc="-1" strike="noStrike">
                    <a:latin typeface="Comic Sans MS"/>
                  </a:rPr>
                  <a:t>Act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  <p:sp>
          <p:nvSpPr>
            <p:cNvPr id="59" name="Line 13"/>
            <p:cNvSpPr/>
            <p:nvPr/>
          </p:nvSpPr>
          <p:spPr>
            <a:xfrm>
              <a:off x="3306960" y="3825360"/>
              <a:ext cx="533520" cy="0"/>
            </a:xfrm>
            <a:prstGeom prst="line">
              <a:avLst/>
            </a:prstGeom>
            <a:ln w="5724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Line 14"/>
            <p:cNvSpPr/>
            <p:nvPr/>
          </p:nvSpPr>
          <p:spPr>
            <a:xfrm>
              <a:off x="5135760" y="3825360"/>
              <a:ext cx="533520" cy="0"/>
            </a:xfrm>
            <a:prstGeom prst="line">
              <a:avLst/>
            </a:prstGeom>
            <a:ln w="57240">
              <a:solidFill>
                <a:srgbClr val="000000"/>
              </a:solidFill>
              <a:miter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cxnSp>
          <p:nvCxnSpPr>
            <p:cNvPr id="61" name="Line 15"/>
            <p:cNvCxnSpPr>
              <a:stCxn id="57" idx="0"/>
              <a:endCxn id="51" idx="0"/>
            </p:cNvCxnSpPr>
            <p:nvPr/>
          </p:nvCxnSpPr>
          <p:spPr>
            <a:xfrm flipH="1">
              <a:off x="2659320" y="3444120"/>
              <a:ext cx="3657960" cy="360"/>
            </a:xfrm>
            <a:prstGeom prst="curvedConnector3">
              <a:avLst/>
            </a:prstGeom>
            <a:ln w="38160">
              <a:solidFill>
                <a:srgbClr val="000000"/>
              </a:solidFill>
              <a:miter/>
              <a:tailEnd len="med" type="triangle" w="med"/>
            </a:ln>
          </p:spPr>
        </p:cxnSp>
      </p:grp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Sensing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Collect information about the state of the world: barriers, opponents, objects, health, etc.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Needs to be fair, not look at game data and same vision, hearing constraints as the player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Vision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CPU intensive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Must test visibility (whole or partial)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Compute vector to each object 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Dot product gives angle w.r.t agent’s own camera viewing angle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If visible, check obstructions (CPU intensive)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Hearing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Limit agent’s ability given other’s actions: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Tip-toe vs. running 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Tunable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Not physics based: e.g.: sound wave modeling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Bounded by area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Reaction time has to be delayed to seem realistic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Thinking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Evaluate available information and make decision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Generally, two options: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Expert systems: hard-coded “if-then” rules + randomness for unpredictability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Search algorithms for optimal choice (e.g., MiniMax)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Expert systems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Finite State Machines, decision trees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Desirable: natural and simple decisions can be encoded in the domain, e.g.: if enemy is weak, attack, otherwise run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Problematic: becomes brittle when too many rules are added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Domain of agents is fairly narrow, so it works in most cases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2019-04-17T10:25:38Z</dcterms:created>
  <dc:creator/>
  <dc:description/>
  <dc:language>en-US</dc:language>
  <cp:lastModifiedBy/>
  <dcterms:modified xsi:type="dcterms:W3CDTF">2019-04-17T12:52:41Z</dcterms:modified>
  <cp:revision>2</cp:revision>
  <dc:subject/>
  <dc:title/>
</cp:coreProperties>
</file>