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slides/_rels/slide29.xml.rels" ContentType="application/vnd.openxmlformats-package.relationships+xml"/>
  <Override PartName="/ppt/slides/_rels/slide28.xml.rels" ContentType="application/vnd.openxmlformats-package.relationships+xml"/>
  <Override PartName="/ppt/slides/_rels/slide32.xml.rels" ContentType="application/vnd.openxmlformats-package.relationships+xml"/>
  <Override PartName="/ppt/slides/_rels/slide27.xml.rels" ContentType="application/vnd.openxmlformats-package.relationships+xml"/>
  <Override PartName="/ppt/slides/_rels/slide26.xml.rels" ContentType="application/vnd.openxmlformats-package.relationships+xml"/>
  <Override PartName="/ppt/slides/_rels/slide31.xml.rels" ContentType="application/vnd.openxmlformats-package.relationships+xml"/>
  <Override PartName="/ppt/slides/_rels/slide25.xml.rels" ContentType="application/vnd.openxmlformats-package.relationships+xml"/>
  <Override PartName="/ppt/slides/_rels/slide30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3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34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85800" y="4130640"/>
            <a:ext cx="7772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85800" y="4130640"/>
            <a:ext cx="37926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8480" y="4130640"/>
            <a:ext cx="37926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250236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313800" y="1981080"/>
            <a:ext cx="250236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41440" y="1981080"/>
            <a:ext cx="250236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85800" y="4130640"/>
            <a:ext cx="250236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313800" y="4130640"/>
            <a:ext cx="250236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41440" y="4130640"/>
            <a:ext cx="250236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609120"/>
            <a:ext cx="7772400" cy="529956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85800" y="4130640"/>
            <a:ext cx="37926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8480" y="4130640"/>
            <a:ext cx="37926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85800" y="4130640"/>
            <a:ext cx="7772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C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l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i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c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k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o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e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d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i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h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e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i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l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e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e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x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f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o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r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m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a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2" marL="11430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4" marL="20574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5" marL="20574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6" marL="20574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</p:spPr>
        <p:txBody>
          <a:bodyPr lIns="90000" rIns="90000" tIns="46800" bIns="46800"/>
          <a:p>
            <a:pPr/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rIns="90000" tIns="46800" bIns="46800"/>
          <a:p>
            <a:pPr algn="ctr"/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5120" cy="457200"/>
          </a:xfrm>
          <a:prstGeom prst="rect">
            <a:avLst/>
          </a:prstGeom>
        </p:spPr>
        <p:txBody>
          <a:bodyPr lIns="90000" rIns="90000" tIns="46800" bIns="46800"/>
          <a:p>
            <a:pPr algn="r"/>
            <a:fld id="{68637138-FFF9-4F60-9F4A-805E29A5E0F8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85800" y="22856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2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D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 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T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R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A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N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S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F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O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R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M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A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T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I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O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N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230760" y="5975640"/>
            <a:ext cx="8638920" cy="333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Copi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ed 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and 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mod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ified 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from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:</a:t>
            </a:r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http: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//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eboo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ks.b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harat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huni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v.ac.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in/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gdlc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1/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gdlc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1/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Libr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aries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/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Com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pute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r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%20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Grap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hics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%20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Libr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ary/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Gdlc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/2D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%20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Com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bini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ng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%20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Tran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sfor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mati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ons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%20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(175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)/2D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%20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Com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bini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ng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%20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Tran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sfor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mati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ons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%20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%20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Gdlc</a:t>
            </a:r>
            <a:r>
              <a:rPr b="0" lang="en-US" sz="800" spc="-1" strike="noStrike">
                <a:solidFill>
                  <a:srgbClr val="000000"/>
                </a:solidFill>
                <a:latin typeface="Times New Roman"/>
              </a:rPr>
              <a:t>.ppt</a:t>
            </a:r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6477120" y="3048120"/>
            <a:ext cx="228600" cy="228600"/>
          </a:xfrm>
          <a:prstGeom prst="ellipse">
            <a:avLst/>
          </a:prstGeom>
          <a:solidFill>
            <a:srgbClr val="3333c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CustomShape 2"/>
          <p:cNvSpPr/>
          <p:nvPr/>
        </p:nvSpPr>
        <p:spPr>
          <a:xfrm>
            <a:off x="6095880" y="2743200"/>
            <a:ext cx="228600" cy="228600"/>
          </a:xfrm>
          <a:prstGeom prst="ellipse">
            <a:avLst/>
          </a:prstGeom>
          <a:solidFill>
            <a:srgbClr val="3333c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7" name="CustomShape 3"/>
          <p:cNvSpPr/>
          <p:nvPr/>
        </p:nvSpPr>
        <p:spPr>
          <a:xfrm>
            <a:off x="6858000" y="3505320"/>
            <a:ext cx="228600" cy="228600"/>
          </a:xfrm>
          <a:prstGeom prst="ellipse">
            <a:avLst/>
          </a:prstGeom>
          <a:solidFill>
            <a:srgbClr val="3333c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TextShape 4"/>
          <p:cNvSpPr txBox="1"/>
          <p:nvPr/>
        </p:nvSpPr>
        <p:spPr>
          <a:xfrm>
            <a:off x="685800" y="-36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R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o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t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a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t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i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o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n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9" name="TextShape 5"/>
          <p:cNvSpPr txBox="1"/>
          <p:nvPr/>
        </p:nvSpPr>
        <p:spPr>
          <a:xfrm>
            <a:off x="685440" y="1066320"/>
            <a:ext cx="3886200" cy="4953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A rotation repositions all points in an object along a circular path in the plane centered at the pivot point.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697"/>
              </a:spcBef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First, we’ll assume the pivot is at the origin.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697"/>
              </a:spcBef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50" name="Group 6"/>
          <p:cNvGrpSpPr/>
          <p:nvPr/>
        </p:nvGrpSpPr>
        <p:grpSpPr>
          <a:xfrm>
            <a:off x="4952880" y="1905120"/>
            <a:ext cx="3276720" cy="3047760"/>
            <a:chOff x="4952880" y="1905120"/>
            <a:chExt cx="3276720" cy="3047760"/>
          </a:xfrm>
        </p:grpSpPr>
        <p:grpSp>
          <p:nvGrpSpPr>
            <p:cNvPr id="251" name="Group 7"/>
            <p:cNvGrpSpPr/>
            <p:nvPr/>
          </p:nvGrpSpPr>
          <p:grpSpPr>
            <a:xfrm>
              <a:off x="4952880" y="1905120"/>
              <a:ext cx="3276720" cy="3047760"/>
              <a:chOff x="4952880" y="1905120"/>
              <a:chExt cx="3276720" cy="3047760"/>
            </a:xfrm>
          </p:grpSpPr>
          <p:sp>
            <p:nvSpPr>
              <p:cNvPr id="252" name="Line 8"/>
              <p:cNvSpPr/>
              <p:nvPr/>
            </p:nvSpPr>
            <p:spPr>
              <a:xfrm>
                <a:off x="4952880" y="1905120"/>
                <a:ext cx="0" cy="3047760"/>
              </a:xfrm>
              <a:prstGeom prst="line">
                <a:avLst/>
              </a:prstGeom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3" name="Line 9"/>
              <p:cNvSpPr/>
              <p:nvPr/>
            </p:nvSpPr>
            <p:spPr>
              <a:xfrm>
                <a:off x="4952880" y="4952880"/>
                <a:ext cx="3276720" cy="0"/>
              </a:xfrm>
              <a:prstGeom prst="line">
                <a:avLst/>
              </a:prstGeom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254" name="Line 10"/>
            <p:cNvSpPr/>
            <p:nvPr/>
          </p:nvSpPr>
          <p:spPr>
            <a:xfrm>
              <a:off x="52578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5" name="Line 11"/>
            <p:cNvSpPr/>
            <p:nvPr/>
          </p:nvSpPr>
          <p:spPr>
            <a:xfrm>
              <a:off x="556272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6" name="Line 12"/>
            <p:cNvSpPr/>
            <p:nvPr/>
          </p:nvSpPr>
          <p:spPr>
            <a:xfrm>
              <a:off x="586728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7" name="Line 13"/>
            <p:cNvSpPr/>
            <p:nvPr/>
          </p:nvSpPr>
          <p:spPr>
            <a:xfrm>
              <a:off x="61722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8" name="Line 14"/>
            <p:cNvSpPr/>
            <p:nvPr/>
          </p:nvSpPr>
          <p:spPr>
            <a:xfrm>
              <a:off x="647712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9" name="Line 15"/>
            <p:cNvSpPr/>
            <p:nvPr/>
          </p:nvSpPr>
          <p:spPr>
            <a:xfrm>
              <a:off x="678168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0" name="Line 16"/>
            <p:cNvSpPr/>
            <p:nvPr/>
          </p:nvSpPr>
          <p:spPr>
            <a:xfrm>
              <a:off x="70866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1" name="Line 17"/>
            <p:cNvSpPr/>
            <p:nvPr/>
          </p:nvSpPr>
          <p:spPr>
            <a:xfrm>
              <a:off x="739152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2" name="Line 18"/>
            <p:cNvSpPr/>
            <p:nvPr/>
          </p:nvSpPr>
          <p:spPr>
            <a:xfrm>
              <a:off x="769608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3" name="Line 19"/>
            <p:cNvSpPr/>
            <p:nvPr/>
          </p:nvSpPr>
          <p:spPr>
            <a:xfrm>
              <a:off x="80010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4" name="Line 20"/>
            <p:cNvSpPr/>
            <p:nvPr/>
          </p:nvSpPr>
          <p:spPr>
            <a:xfrm>
              <a:off x="4952880" y="464832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5" name="Line 21"/>
            <p:cNvSpPr/>
            <p:nvPr/>
          </p:nvSpPr>
          <p:spPr>
            <a:xfrm>
              <a:off x="4952880" y="434340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6" name="Line 22"/>
            <p:cNvSpPr/>
            <p:nvPr/>
          </p:nvSpPr>
          <p:spPr>
            <a:xfrm>
              <a:off x="4952880" y="403848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7" name="Line 23"/>
            <p:cNvSpPr/>
            <p:nvPr/>
          </p:nvSpPr>
          <p:spPr>
            <a:xfrm>
              <a:off x="4952880" y="373392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8" name="Line 24"/>
            <p:cNvSpPr/>
            <p:nvPr/>
          </p:nvSpPr>
          <p:spPr>
            <a:xfrm>
              <a:off x="4952880" y="342900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9" name="Line 25"/>
            <p:cNvSpPr/>
            <p:nvPr/>
          </p:nvSpPr>
          <p:spPr>
            <a:xfrm>
              <a:off x="4952880" y="312408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0" name="Line 26"/>
            <p:cNvSpPr/>
            <p:nvPr/>
          </p:nvSpPr>
          <p:spPr>
            <a:xfrm>
              <a:off x="4952880" y="281952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1" name="Line 27"/>
            <p:cNvSpPr/>
            <p:nvPr/>
          </p:nvSpPr>
          <p:spPr>
            <a:xfrm>
              <a:off x="4952880" y="251460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2" name="Line 28"/>
            <p:cNvSpPr/>
            <p:nvPr/>
          </p:nvSpPr>
          <p:spPr>
            <a:xfrm>
              <a:off x="4952880" y="220968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73" name="CustomShape 29"/>
          <p:cNvSpPr/>
          <p:nvPr/>
        </p:nvSpPr>
        <p:spPr>
          <a:xfrm>
            <a:off x="7118280" y="4071960"/>
            <a:ext cx="228600" cy="228600"/>
          </a:xfrm>
          <a:prstGeom prst="ellipse">
            <a:avLst/>
          </a:prstGeom>
          <a:solidFill>
            <a:srgbClr val="3333c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CustomShape 30"/>
          <p:cNvSpPr/>
          <p:nvPr/>
        </p:nvSpPr>
        <p:spPr>
          <a:xfrm>
            <a:off x="5595840" y="2548080"/>
            <a:ext cx="228600" cy="2286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5" name="CustomShape 31"/>
          <p:cNvSpPr/>
          <p:nvPr/>
        </p:nvSpPr>
        <p:spPr>
          <a:xfrm>
            <a:off x="6708960" y="3062160"/>
            <a:ext cx="29952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6" name="CustomShape 32"/>
          <p:cNvSpPr/>
          <p:nvPr/>
        </p:nvSpPr>
        <p:spPr>
          <a:xfrm>
            <a:off x="5721480" y="2660760"/>
            <a:ext cx="1523880" cy="1547640"/>
          </a:xfrm>
          <a:custGeom>
            <a:avLst/>
            <a:gdLst/>
            <a:ahLst/>
            <a:rect l="l" t="t" r="r" b="b"/>
            <a:pathLst>
              <a:path w="960" h="975">
                <a:moveTo>
                  <a:pt x="960" y="975"/>
                </a:moveTo>
                <a:cubicBezTo>
                  <a:pt x="938" y="805"/>
                  <a:pt x="775" y="525"/>
                  <a:pt x="572" y="340"/>
                </a:cubicBezTo>
                <a:cubicBezTo>
                  <a:pt x="369" y="155"/>
                  <a:pt x="184" y="45"/>
                  <a:pt x="0" y="0"/>
                </a:cubicBezTo>
              </a:path>
            </a:pathLst>
          </a:custGeom>
          <a:noFill/>
          <a:ln w="25560">
            <a:solidFill>
              <a:srgbClr val="00ff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7" name="Line 33"/>
          <p:cNvSpPr/>
          <p:nvPr/>
        </p:nvSpPr>
        <p:spPr>
          <a:xfrm flipV="1">
            <a:off x="4952880" y="4191120"/>
            <a:ext cx="2286000" cy="761760"/>
          </a:xfrm>
          <a:prstGeom prst="line">
            <a:avLst/>
          </a:prstGeom>
          <a:ln w="25560">
            <a:solidFill>
              <a:srgbClr val="00ff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8" name="Line 34"/>
          <p:cNvSpPr/>
          <p:nvPr/>
        </p:nvSpPr>
        <p:spPr>
          <a:xfrm flipV="1">
            <a:off x="4952880" y="2666880"/>
            <a:ext cx="762120" cy="2286000"/>
          </a:xfrm>
          <a:prstGeom prst="line">
            <a:avLst/>
          </a:prstGeom>
          <a:ln w="25560">
            <a:solidFill>
              <a:srgbClr val="00ff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CustomShape 35"/>
          <p:cNvSpPr/>
          <p:nvPr/>
        </p:nvSpPr>
        <p:spPr>
          <a:xfrm>
            <a:off x="7088040" y="3699000"/>
            <a:ext cx="36648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P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0" name="CustomShape 36"/>
          <p:cNvSpPr/>
          <p:nvPr/>
        </p:nvSpPr>
        <p:spPr>
          <a:xfrm>
            <a:off x="5487840" y="2133720"/>
            <a:ext cx="4687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ff3300"/>
                </a:solidFill>
                <a:latin typeface="Times New Roman"/>
              </a:rPr>
              <a:t>P’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71" dur="indefinite" restart="never" nodeType="tmRoot">
          <p:childTnLst>
            <p:seq>
              <p:cTn id="72" dur="indefinite" nodeType="mainSeq">
                <p:childTnLst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Rotation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457200" y="838080"/>
            <a:ext cx="4419720" cy="16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Review Trigonometry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=&gt; cos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  <a:ea typeface="Times New Roman"/>
              </a:rPr>
              <a:t> = x/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r ,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sin </a:t>
            </a: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= 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  <a:ea typeface="Times New Roman"/>
              </a:rPr>
              <a:t>y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r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100000"/>
              </a:lnSpc>
              <a:spcBef>
                <a:spcPts val="598"/>
              </a:spcBef>
              <a:buClr>
                <a:srgbClr val="3333cc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3333cc"/>
                </a:solidFill>
                <a:latin typeface="Times New Roman"/>
                <a:ea typeface="Times New Roman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= r.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os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  <a:ea typeface="Times New Roman"/>
              </a:rPr>
              <a:t>, y =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r.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sin </a:t>
            </a: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100000"/>
              </a:lnSpc>
              <a:spcBef>
                <a:spcPts val="598"/>
              </a:spcBef>
              <a:buClr>
                <a:srgbClr val="3333cc"/>
              </a:buClr>
              <a:buFont typeface="Symbol" charset="2"/>
              <a:buChar char="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3" name="Group 3"/>
          <p:cNvGrpSpPr/>
          <p:nvPr/>
        </p:nvGrpSpPr>
        <p:grpSpPr>
          <a:xfrm>
            <a:off x="4952880" y="1905120"/>
            <a:ext cx="3276720" cy="3047760"/>
            <a:chOff x="4952880" y="1905120"/>
            <a:chExt cx="3276720" cy="3047760"/>
          </a:xfrm>
        </p:grpSpPr>
        <p:grpSp>
          <p:nvGrpSpPr>
            <p:cNvPr id="284" name="Group 4"/>
            <p:cNvGrpSpPr/>
            <p:nvPr/>
          </p:nvGrpSpPr>
          <p:grpSpPr>
            <a:xfrm>
              <a:off x="4952880" y="1905120"/>
              <a:ext cx="3276720" cy="3047760"/>
              <a:chOff x="4952880" y="1905120"/>
              <a:chExt cx="3276720" cy="3047760"/>
            </a:xfrm>
          </p:grpSpPr>
          <p:sp>
            <p:nvSpPr>
              <p:cNvPr id="285" name="Line 5"/>
              <p:cNvSpPr/>
              <p:nvPr/>
            </p:nvSpPr>
            <p:spPr>
              <a:xfrm>
                <a:off x="4952880" y="1905120"/>
                <a:ext cx="0" cy="3047760"/>
              </a:xfrm>
              <a:prstGeom prst="line">
                <a:avLst/>
              </a:prstGeom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6" name="Line 6"/>
              <p:cNvSpPr/>
              <p:nvPr/>
            </p:nvSpPr>
            <p:spPr>
              <a:xfrm>
                <a:off x="4952880" y="4952880"/>
                <a:ext cx="3276720" cy="0"/>
              </a:xfrm>
              <a:prstGeom prst="line">
                <a:avLst/>
              </a:prstGeom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287" name="Line 7"/>
            <p:cNvSpPr/>
            <p:nvPr/>
          </p:nvSpPr>
          <p:spPr>
            <a:xfrm>
              <a:off x="52578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8" name="Line 8"/>
            <p:cNvSpPr/>
            <p:nvPr/>
          </p:nvSpPr>
          <p:spPr>
            <a:xfrm>
              <a:off x="556272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9" name="Line 9"/>
            <p:cNvSpPr/>
            <p:nvPr/>
          </p:nvSpPr>
          <p:spPr>
            <a:xfrm>
              <a:off x="586728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0" name="Line 10"/>
            <p:cNvSpPr/>
            <p:nvPr/>
          </p:nvSpPr>
          <p:spPr>
            <a:xfrm>
              <a:off x="61722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1" name="Line 11"/>
            <p:cNvSpPr/>
            <p:nvPr/>
          </p:nvSpPr>
          <p:spPr>
            <a:xfrm>
              <a:off x="647712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2" name="Line 12"/>
            <p:cNvSpPr/>
            <p:nvPr/>
          </p:nvSpPr>
          <p:spPr>
            <a:xfrm>
              <a:off x="678168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3" name="Line 13"/>
            <p:cNvSpPr/>
            <p:nvPr/>
          </p:nvSpPr>
          <p:spPr>
            <a:xfrm>
              <a:off x="70866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4" name="Line 14"/>
            <p:cNvSpPr/>
            <p:nvPr/>
          </p:nvSpPr>
          <p:spPr>
            <a:xfrm>
              <a:off x="739152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5" name="Line 15"/>
            <p:cNvSpPr/>
            <p:nvPr/>
          </p:nvSpPr>
          <p:spPr>
            <a:xfrm>
              <a:off x="769608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6" name="Line 16"/>
            <p:cNvSpPr/>
            <p:nvPr/>
          </p:nvSpPr>
          <p:spPr>
            <a:xfrm>
              <a:off x="80010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7" name="Line 17"/>
            <p:cNvSpPr/>
            <p:nvPr/>
          </p:nvSpPr>
          <p:spPr>
            <a:xfrm>
              <a:off x="4952880" y="464832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8" name="Line 18"/>
            <p:cNvSpPr/>
            <p:nvPr/>
          </p:nvSpPr>
          <p:spPr>
            <a:xfrm>
              <a:off x="4952880" y="434340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9" name="Line 19"/>
            <p:cNvSpPr/>
            <p:nvPr/>
          </p:nvSpPr>
          <p:spPr>
            <a:xfrm>
              <a:off x="4952880" y="403848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0" name="Line 20"/>
            <p:cNvSpPr/>
            <p:nvPr/>
          </p:nvSpPr>
          <p:spPr>
            <a:xfrm>
              <a:off x="4952880" y="373392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1" name="Line 21"/>
            <p:cNvSpPr/>
            <p:nvPr/>
          </p:nvSpPr>
          <p:spPr>
            <a:xfrm>
              <a:off x="4952880" y="342900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2" name="Line 22"/>
            <p:cNvSpPr/>
            <p:nvPr/>
          </p:nvSpPr>
          <p:spPr>
            <a:xfrm>
              <a:off x="4952880" y="312408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3" name="Line 23"/>
            <p:cNvSpPr/>
            <p:nvPr/>
          </p:nvSpPr>
          <p:spPr>
            <a:xfrm>
              <a:off x="4952880" y="281952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4" name="Line 24"/>
            <p:cNvSpPr/>
            <p:nvPr/>
          </p:nvSpPr>
          <p:spPr>
            <a:xfrm>
              <a:off x="4952880" y="251460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5" name="Line 25"/>
            <p:cNvSpPr/>
            <p:nvPr/>
          </p:nvSpPr>
          <p:spPr>
            <a:xfrm>
              <a:off x="4952880" y="220968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06" name="CustomShape 26"/>
          <p:cNvSpPr/>
          <p:nvPr/>
        </p:nvSpPr>
        <p:spPr>
          <a:xfrm>
            <a:off x="7118280" y="4071960"/>
            <a:ext cx="228600" cy="228600"/>
          </a:xfrm>
          <a:prstGeom prst="ellipse">
            <a:avLst/>
          </a:prstGeom>
          <a:solidFill>
            <a:srgbClr val="3333c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07" name="Group 27"/>
          <p:cNvGrpSpPr/>
          <p:nvPr/>
        </p:nvGrpSpPr>
        <p:grpSpPr>
          <a:xfrm>
            <a:off x="5721480" y="2660760"/>
            <a:ext cx="1523880" cy="1547640"/>
            <a:chOff x="5721480" y="2660760"/>
            <a:chExt cx="1523880" cy="1547640"/>
          </a:xfrm>
        </p:grpSpPr>
        <p:sp>
          <p:nvSpPr>
            <p:cNvPr id="308" name="CustomShape 28"/>
            <p:cNvSpPr/>
            <p:nvPr/>
          </p:nvSpPr>
          <p:spPr>
            <a:xfrm>
              <a:off x="6708960" y="3062160"/>
              <a:ext cx="29952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>
                <a:lnSpc>
                  <a:spcPct val="100000"/>
                </a:lnSpc>
              </a:pPr>
              <a:r>
                <a:rPr b="1" lang="en-US" sz="1800" spc="-1" strike="noStrike">
                  <a:solidFill>
                    <a:srgbClr val="00ff00"/>
                  </a:solidFill>
                  <a:latin typeface="Symbol"/>
                  <a:ea typeface="Symbol"/>
                </a:rPr>
                <a:t>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309" name="CustomShape 29"/>
            <p:cNvSpPr/>
            <p:nvPr/>
          </p:nvSpPr>
          <p:spPr>
            <a:xfrm>
              <a:off x="5721480" y="2660760"/>
              <a:ext cx="1523880" cy="1547640"/>
            </a:xfrm>
            <a:custGeom>
              <a:avLst/>
              <a:gdLst/>
              <a:ahLst/>
              <a:rect l="l" t="t" r="r" b="b"/>
              <a:pathLst>
                <a:path w="960" h="975">
                  <a:moveTo>
                    <a:pt x="960" y="975"/>
                  </a:moveTo>
                  <a:cubicBezTo>
                    <a:pt x="938" y="805"/>
                    <a:pt x="775" y="525"/>
                    <a:pt x="572" y="340"/>
                  </a:cubicBezTo>
                  <a:cubicBezTo>
                    <a:pt x="369" y="155"/>
                    <a:pt x="184" y="45"/>
                    <a:pt x="0" y="0"/>
                  </a:cubicBezTo>
                </a:path>
              </a:pathLst>
            </a:custGeom>
            <a:noFill/>
            <a:ln w="25560">
              <a:solidFill>
                <a:srgbClr val="00ff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10" name="Group 30"/>
          <p:cNvGrpSpPr/>
          <p:nvPr/>
        </p:nvGrpSpPr>
        <p:grpSpPr>
          <a:xfrm>
            <a:off x="4952880" y="3733920"/>
            <a:ext cx="2959920" cy="1617840"/>
            <a:chOff x="4952880" y="3733920"/>
            <a:chExt cx="2959920" cy="1617840"/>
          </a:xfrm>
        </p:grpSpPr>
        <p:sp>
          <p:nvSpPr>
            <p:cNvPr id="311" name="CustomShape 31"/>
            <p:cNvSpPr/>
            <p:nvPr/>
          </p:nvSpPr>
          <p:spPr>
            <a:xfrm>
              <a:off x="5562360" y="4648320"/>
              <a:ext cx="304560" cy="609120"/>
            </a:xfrm>
            <a:custGeom>
              <a:avLst/>
              <a:gdLst/>
              <a:ahLst/>
              <a:rect l="0" t="0" r="r" b="b"/>
              <a:pathLst>
                <a:path w="424" h="847">
                  <a:moveTo>
                    <a:pt x="0" y="0"/>
                  </a:moveTo>
                  <a:lnTo>
                    <a:pt x="22" y="1"/>
                  </a:lnTo>
                  <a:lnTo>
                    <a:pt x="44" y="5"/>
                  </a:lnTo>
                  <a:lnTo>
                    <a:pt x="66" y="10"/>
                  </a:lnTo>
                  <a:lnTo>
                    <a:pt x="88" y="18"/>
                  </a:lnTo>
                  <a:lnTo>
                    <a:pt x="109" y="29"/>
                  </a:lnTo>
                  <a:lnTo>
                    <a:pt x="131" y="41"/>
                  </a:lnTo>
                  <a:lnTo>
                    <a:pt x="152" y="56"/>
                  </a:lnTo>
                  <a:lnTo>
                    <a:pt x="172" y="73"/>
                  </a:lnTo>
                  <a:lnTo>
                    <a:pt x="192" y="92"/>
                  </a:lnTo>
                  <a:lnTo>
                    <a:pt x="212" y="113"/>
                  </a:lnTo>
                  <a:lnTo>
                    <a:pt x="230" y="136"/>
                  </a:lnTo>
                  <a:lnTo>
                    <a:pt x="249" y="162"/>
                  </a:lnTo>
                  <a:lnTo>
                    <a:pt x="266" y="189"/>
                  </a:lnTo>
                  <a:lnTo>
                    <a:pt x="283" y="217"/>
                  </a:lnTo>
                  <a:lnTo>
                    <a:pt x="299" y="248"/>
                  </a:lnTo>
                  <a:lnTo>
                    <a:pt x="314" y="280"/>
                  </a:lnTo>
                  <a:lnTo>
                    <a:pt x="329" y="314"/>
                  </a:lnTo>
                  <a:lnTo>
                    <a:pt x="342" y="349"/>
                  </a:lnTo>
                  <a:lnTo>
                    <a:pt x="355" y="385"/>
                  </a:lnTo>
                  <a:lnTo>
                    <a:pt x="366" y="423"/>
                  </a:lnTo>
                  <a:lnTo>
                    <a:pt x="377" y="462"/>
                  </a:lnTo>
                  <a:lnTo>
                    <a:pt x="386" y="502"/>
                  </a:lnTo>
                  <a:lnTo>
                    <a:pt x="395" y="543"/>
                  </a:lnTo>
                  <a:lnTo>
                    <a:pt x="402" y="585"/>
                  </a:lnTo>
                  <a:lnTo>
                    <a:pt x="409" y="627"/>
                  </a:lnTo>
                  <a:lnTo>
                    <a:pt x="414" y="670"/>
                  </a:lnTo>
                  <a:lnTo>
                    <a:pt x="418" y="714"/>
                  </a:lnTo>
                  <a:lnTo>
                    <a:pt x="421" y="758"/>
                  </a:lnTo>
                  <a:lnTo>
                    <a:pt x="422" y="802"/>
                  </a:lnTo>
                  <a:lnTo>
                    <a:pt x="423" y="846"/>
                  </a:lnTo>
                  <a:lnTo>
                    <a:pt x="0" y="846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22" y="1"/>
                  </a:lnTo>
                  <a:lnTo>
                    <a:pt x="44" y="5"/>
                  </a:lnTo>
                  <a:lnTo>
                    <a:pt x="66" y="10"/>
                  </a:lnTo>
                  <a:lnTo>
                    <a:pt x="88" y="18"/>
                  </a:lnTo>
                  <a:lnTo>
                    <a:pt x="109" y="29"/>
                  </a:lnTo>
                  <a:lnTo>
                    <a:pt x="131" y="41"/>
                  </a:lnTo>
                  <a:lnTo>
                    <a:pt x="152" y="56"/>
                  </a:lnTo>
                  <a:lnTo>
                    <a:pt x="172" y="73"/>
                  </a:lnTo>
                  <a:lnTo>
                    <a:pt x="192" y="92"/>
                  </a:lnTo>
                  <a:lnTo>
                    <a:pt x="212" y="113"/>
                  </a:lnTo>
                  <a:lnTo>
                    <a:pt x="230" y="136"/>
                  </a:lnTo>
                  <a:lnTo>
                    <a:pt x="249" y="162"/>
                  </a:lnTo>
                  <a:lnTo>
                    <a:pt x="266" y="189"/>
                  </a:lnTo>
                  <a:lnTo>
                    <a:pt x="283" y="217"/>
                  </a:lnTo>
                  <a:lnTo>
                    <a:pt x="299" y="248"/>
                  </a:lnTo>
                  <a:lnTo>
                    <a:pt x="314" y="280"/>
                  </a:lnTo>
                  <a:lnTo>
                    <a:pt x="329" y="314"/>
                  </a:lnTo>
                  <a:lnTo>
                    <a:pt x="342" y="349"/>
                  </a:lnTo>
                  <a:lnTo>
                    <a:pt x="355" y="385"/>
                  </a:lnTo>
                  <a:lnTo>
                    <a:pt x="366" y="423"/>
                  </a:lnTo>
                  <a:lnTo>
                    <a:pt x="377" y="462"/>
                  </a:lnTo>
                  <a:lnTo>
                    <a:pt x="386" y="502"/>
                  </a:lnTo>
                  <a:lnTo>
                    <a:pt x="395" y="543"/>
                  </a:lnTo>
                  <a:lnTo>
                    <a:pt x="402" y="585"/>
                  </a:lnTo>
                  <a:lnTo>
                    <a:pt x="409" y="627"/>
                  </a:lnTo>
                  <a:lnTo>
                    <a:pt x="414" y="670"/>
                  </a:lnTo>
                  <a:lnTo>
                    <a:pt x="418" y="714"/>
                  </a:lnTo>
                  <a:lnTo>
                    <a:pt x="421" y="758"/>
                  </a:lnTo>
                  <a:lnTo>
                    <a:pt x="422" y="802"/>
                  </a:lnTo>
                  <a:lnTo>
                    <a:pt x="423" y="846"/>
                  </a:lnTo>
                </a:path>
              </a:pathLst>
            </a:custGeom>
            <a:noFill/>
            <a:ln w="9360">
              <a:solidFill>
                <a:srgbClr val="3333cc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312" name="Group 32"/>
            <p:cNvGrpSpPr/>
            <p:nvPr/>
          </p:nvGrpSpPr>
          <p:grpSpPr>
            <a:xfrm>
              <a:off x="4952880" y="3733920"/>
              <a:ext cx="2959920" cy="1617840"/>
              <a:chOff x="4952880" y="3733920"/>
              <a:chExt cx="2959920" cy="1617840"/>
            </a:xfrm>
          </p:grpSpPr>
          <p:sp>
            <p:nvSpPr>
              <p:cNvPr id="313" name="Line 33"/>
              <p:cNvSpPr/>
              <p:nvPr/>
            </p:nvSpPr>
            <p:spPr>
              <a:xfrm>
                <a:off x="7238880" y="4267080"/>
                <a:ext cx="0" cy="609840"/>
              </a:xfrm>
              <a:prstGeom prst="line">
                <a:avLst/>
              </a:prstGeom>
              <a:ln w="9360">
                <a:solidFill>
                  <a:srgbClr val="3333cc"/>
                </a:solidFill>
                <a:custDash>
                  <a:ds d="100000" sp="100000"/>
                </a:custDash>
                <a:miter/>
                <a:headEnd len="med" type="triangle" w="med"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4" name="CustomShape 34"/>
              <p:cNvSpPr/>
              <p:nvPr/>
            </p:nvSpPr>
            <p:spPr>
              <a:xfrm>
                <a:off x="5777280" y="4530600"/>
                <a:ext cx="415440" cy="4597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6800" bIns="46800"/>
              <a:p>
                <a:pPr>
                  <a:lnSpc>
                    <a:spcPct val="100000"/>
                  </a:lnSpc>
                </a:pPr>
                <a:r>
                  <a:rPr b="1" lang="en-US" sz="2400" spc="-1" strike="noStrike">
                    <a:solidFill>
                      <a:srgbClr val="3333cc"/>
                    </a:solidFill>
                    <a:latin typeface="Symbol"/>
                    <a:ea typeface="Symbol"/>
                  </a:rPr>
                  <a:t></a:t>
                </a:r>
                <a:r>
                  <a:rPr b="1" lang="en-US" sz="2400" spc="-1" strike="noStrike">
                    <a:solidFill>
                      <a:srgbClr val="000000"/>
                    </a:solidFill>
                    <a:latin typeface="Times New Roman"/>
                  </a:rPr>
                  <a:t> </a:t>
                </a:r>
                <a:endParaRPr b="0" lang="en-US" sz="24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grpSp>
            <p:nvGrpSpPr>
              <p:cNvPr id="315" name="Group 35"/>
              <p:cNvGrpSpPr/>
              <p:nvPr/>
            </p:nvGrpSpPr>
            <p:grpSpPr>
              <a:xfrm>
                <a:off x="4952880" y="3733920"/>
                <a:ext cx="2959920" cy="1617840"/>
                <a:chOff x="4952880" y="3733920"/>
                <a:chExt cx="2959920" cy="1617840"/>
              </a:xfrm>
            </p:grpSpPr>
            <p:sp>
              <p:nvSpPr>
                <p:cNvPr id="316" name="Line 36"/>
                <p:cNvSpPr/>
                <p:nvPr/>
              </p:nvSpPr>
              <p:spPr>
                <a:xfrm flipV="1">
                  <a:off x="4952880" y="4191120"/>
                  <a:ext cx="2286000" cy="761760"/>
                </a:xfrm>
                <a:prstGeom prst="line">
                  <a:avLst/>
                </a:prstGeom>
                <a:ln w="25560">
                  <a:solidFill>
                    <a:srgbClr val="00ff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17" name="CustomShape 37"/>
                <p:cNvSpPr/>
                <p:nvPr/>
              </p:nvSpPr>
              <p:spPr>
                <a:xfrm>
                  <a:off x="7085880" y="3733920"/>
                  <a:ext cx="826920" cy="3988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6800" bIns="46800"/>
                <a:p>
                  <a:pPr/>
                  <a:r>
                    <a:rPr b="1" lang="en-US" sz="2000" spc="-1" strike="noStrike">
                      <a:solidFill>
                        <a:srgbClr val="3333cc"/>
                      </a:solidFill>
                      <a:latin typeface="Times New Roman"/>
                    </a:rPr>
                    <a:t>P(x,y)</a:t>
                  </a:r>
                  <a:endParaRPr b="0" lang="en-US" sz="20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18" name="Line 38"/>
                <p:cNvSpPr/>
                <p:nvPr/>
              </p:nvSpPr>
              <p:spPr>
                <a:xfrm>
                  <a:off x="4952880" y="5014800"/>
                  <a:ext cx="2286000" cy="0"/>
                </a:xfrm>
                <a:prstGeom prst="line">
                  <a:avLst/>
                </a:prstGeom>
                <a:ln w="9360">
                  <a:solidFill>
                    <a:srgbClr val="3333cc"/>
                  </a:solidFill>
                  <a:custDash>
                    <a:ds d="100000" sp="100000"/>
                  </a:custDash>
                  <a:miter/>
                  <a:headEnd len="med" type="triangle" w="med"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19" name="CustomShape 39"/>
                <p:cNvSpPr/>
                <p:nvPr/>
              </p:nvSpPr>
              <p:spPr>
                <a:xfrm>
                  <a:off x="5944680" y="4952880"/>
                  <a:ext cx="308880" cy="3988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6800" bIns="46800"/>
                <a:p>
                  <a:pPr/>
                  <a:r>
                    <a:rPr b="1" lang="en-US" sz="2000" spc="-1" strike="noStrike">
                      <a:solidFill>
                        <a:srgbClr val="3333cc"/>
                      </a:solidFill>
                      <a:latin typeface="Times New Roman"/>
                    </a:rPr>
                    <a:t>x</a:t>
                  </a:r>
                  <a:endParaRPr b="0" lang="en-US" sz="20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20" name="CustomShape 40"/>
                <p:cNvSpPr/>
                <p:nvPr/>
              </p:nvSpPr>
              <p:spPr>
                <a:xfrm>
                  <a:off x="7316280" y="4329000"/>
                  <a:ext cx="308880" cy="3988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6800" bIns="46800"/>
                <a:p>
                  <a:pPr/>
                  <a:r>
                    <a:rPr b="1" lang="en-US" sz="2000" spc="-1" strike="noStrike">
                      <a:solidFill>
                        <a:srgbClr val="3333cc"/>
                      </a:solidFill>
                      <a:latin typeface="Times New Roman"/>
                    </a:rPr>
                    <a:t>y</a:t>
                  </a:r>
                  <a:endParaRPr b="0" lang="en-US" sz="20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321" name="CustomShape 41"/>
                <p:cNvSpPr/>
                <p:nvPr/>
              </p:nvSpPr>
              <p:spPr>
                <a:xfrm>
                  <a:off x="6159240" y="4191120"/>
                  <a:ext cx="316440" cy="45972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6800" bIns="46800"/>
                <a:p>
                  <a:pPr/>
                  <a:r>
                    <a:rPr b="1" lang="en-US" sz="2400" spc="-1" strike="noStrike">
                      <a:solidFill>
                        <a:srgbClr val="000000"/>
                      </a:solidFill>
                      <a:latin typeface="Times New Roman"/>
                    </a:rPr>
                    <a:t>r</a:t>
                  </a:r>
                  <a:endParaRPr b="0" lang="en-US" sz="2400" spc="-1" strike="noStrike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</p:grpSp>
        </p:grpSp>
      </p:grpSp>
      <p:grpSp>
        <p:nvGrpSpPr>
          <p:cNvPr id="322" name="Group 42"/>
          <p:cNvGrpSpPr/>
          <p:nvPr/>
        </p:nvGrpSpPr>
        <p:grpSpPr>
          <a:xfrm>
            <a:off x="4952880" y="2209680"/>
            <a:ext cx="1580400" cy="3228840"/>
            <a:chOff x="4952880" y="2209680"/>
            <a:chExt cx="1580400" cy="3228840"/>
          </a:xfrm>
        </p:grpSpPr>
        <p:sp>
          <p:nvSpPr>
            <p:cNvPr id="323" name="CustomShape 43"/>
            <p:cNvSpPr/>
            <p:nvPr/>
          </p:nvSpPr>
          <p:spPr>
            <a:xfrm>
              <a:off x="5595840" y="2550960"/>
              <a:ext cx="228600" cy="228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4" name="Line 44"/>
            <p:cNvSpPr/>
            <p:nvPr/>
          </p:nvSpPr>
          <p:spPr>
            <a:xfrm flipV="1">
              <a:off x="4952880" y="2669760"/>
              <a:ext cx="762120" cy="22860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5" name="Line 45"/>
            <p:cNvSpPr/>
            <p:nvPr/>
          </p:nvSpPr>
          <p:spPr>
            <a:xfrm>
              <a:off x="5715000" y="2669760"/>
              <a:ext cx="0" cy="2210040"/>
            </a:xfrm>
            <a:prstGeom prst="line">
              <a:avLst/>
            </a:prstGeom>
            <a:ln w="9360">
              <a:solidFill>
                <a:srgbClr val="ff3300"/>
              </a:solidFill>
              <a:custDash>
                <a:ds d="100000" sp="100000"/>
              </a:custDash>
              <a:miter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6" name="CustomShape 46"/>
            <p:cNvSpPr/>
            <p:nvPr/>
          </p:nvSpPr>
          <p:spPr>
            <a:xfrm>
              <a:off x="5105520" y="4498560"/>
              <a:ext cx="304560" cy="304920"/>
            </a:xfrm>
            <a:custGeom>
              <a:avLst/>
              <a:gdLst/>
              <a:ahLst/>
              <a:rect l="l" t="t" r="r" b="b"/>
              <a:pathLst>
                <a:path w="192" h="192">
                  <a:moveTo>
                    <a:pt x="192" y="192"/>
                  </a:moveTo>
                  <a:cubicBezTo>
                    <a:pt x="184" y="136"/>
                    <a:pt x="176" y="80"/>
                    <a:pt x="144" y="48"/>
                  </a:cubicBezTo>
                  <a:cubicBezTo>
                    <a:pt x="112" y="16"/>
                    <a:pt x="56" y="8"/>
                    <a:pt x="0" y="0"/>
                  </a:cubicBezTo>
                </a:path>
              </a:pathLst>
            </a:custGeom>
            <a:noFill/>
            <a:ln w="9360">
              <a:solidFill>
                <a:srgbClr val="ff33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7" name="Line 47"/>
            <p:cNvSpPr/>
            <p:nvPr/>
          </p:nvSpPr>
          <p:spPr>
            <a:xfrm>
              <a:off x="4952880" y="5108400"/>
              <a:ext cx="762120" cy="0"/>
            </a:xfrm>
            <a:prstGeom prst="line">
              <a:avLst/>
            </a:prstGeom>
            <a:ln w="9360">
              <a:solidFill>
                <a:srgbClr val="ff3300"/>
              </a:solidFill>
              <a:custDash>
                <a:ds d="100000" sp="100000"/>
              </a:custDash>
              <a:miter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8" name="CustomShape 48"/>
            <p:cNvSpPr/>
            <p:nvPr/>
          </p:nvSpPr>
          <p:spPr>
            <a:xfrm>
              <a:off x="5091120" y="5070240"/>
              <a:ext cx="37116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ff3300"/>
                  </a:solidFill>
                  <a:latin typeface="Times New Roman"/>
                </a:rPr>
                <a:t>x’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329" name="CustomShape 49"/>
            <p:cNvSpPr/>
            <p:nvPr/>
          </p:nvSpPr>
          <p:spPr>
            <a:xfrm>
              <a:off x="5737320" y="3652560"/>
              <a:ext cx="51120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>
                <a:spcBef>
                  <a:spcPts val="1123"/>
                </a:spcBef>
              </a:pPr>
              <a:r>
                <a:rPr b="1" lang="en-US" sz="1800" spc="-1" strike="noStrike">
                  <a:solidFill>
                    <a:srgbClr val="ff3300"/>
                  </a:solidFill>
                  <a:latin typeface="Times New Roman"/>
                </a:rPr>
                <a:t>y’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330" name="CustomShape 50"/>
            <p:cNvSpPr/>
            <p:nvPr/>
          </p:nvSpPr>
          <p:spPr>
            <a:xfrm>
              <a:off x="5335920" y="4269960"/>
              <a:ext cx="29952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>
                <a:lnSpc>
                  <a:spcPct val="100000"/>
                </a:lnSpc>
              </a:pPr>
              <a:r>
                <a:rPr b="1" lang="en-US" sz="1800" spc="-1" strike="noStrike">
                  <a:solidFill>
                    <a:srgbClr val="00ff00"/>
                  </a:solidFill>
                  <a:latin typeface="Symbol"/>
                  <a:ea typeface="Symbol"/>
                </a:rPr>
                <a:t>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331" name="CustomShape 51"/>
            <p:cNvSpPr/>
            <p:nvPr/>
          </p:nvSpPr>
          <p:spPr>
            <a:xfrm>
              <a:off x="5486760" y="2209680"/>
              <a:ext cx="104652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ff3300"/>
                  </a:solidFill>
                  <a:latin typeface="Times New Roman"/>
                </a:rPr>
                <a:t>P’(x’, y’)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332" name="CustomShape 52"/>
            <p:cNvSpPr/>
            <p:nvPr/>
          </p:nvSpPr>
          <p:spPr>
            <a:xfrm>
              <a:off x="5030280" y="3355560"/>
              <a:ext cx="316440" cy="459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r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333" name="CustomShape 53"/>
          <p:cNvSpPr/>
          <p:nvPr/>
        </p:nvSpPr>
        <p:spPr>
          <a:xfrm>
            <a:off x="364320" y="2743200"/>
            <a:ext cx="4232520" cy="393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lvl="1" marL="457200">
              <a:lnSpc>
                <a:spcPct val="100000"/>
              </a:lnSpc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=&gt; cos (</a:t>
            </a: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  <a:ea typeface="Times New Roman"/>
              </a:rPr>
              <a:t>+ </a:t>
            </a: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) = </a:t>
            </a:r>
            <a:r>
              <a:rPr b="1" lang="en-US" sz="2400" spc="-1" strike="noStrike">
                <a:solidFill>
                  <a:srgbClr val="ff3300"/>
                </a:solidFill>
                <a:latin typeface="Times New Roman"/>
                <a:ea typeface="Times New Roman"/>
              </a:rPr>
              <a:t>x’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/r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57200">
              <a:lnSpc>
                <a:spcPct val="100000"/>
              </a:lnSpc>
              <a:spcBef>
                <a:spcPts val="598"/>
              </a:spcBef>
              <a:buClr>
                <a:srgbClr val="ff33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ff3300"/>
                </a:solidFill>
                <a:latin typeface="Times New Roman"/>
                <a:ea typeface="Times New Roman"/>
              </a:rPr>
              <a:t>x’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= r.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cos (</a:t>
            </a: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  <a:ea typeface="Times New Roman"/>
              </a:rPr>
              <a:t>+ </a:t>
            </a: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) 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57200">
              <a:lnSpc>
                <a:spcPct val="100000"/>
              </a:lnSpc>
              <a:spcBef>
                <a:spcPts val="448"/>
              </a:spcBef>
              <a:buClr>
                <a:srgbClr val="ff33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ff3300"/>
                </a:solidFill>
                <a:latin typeface="Times New Roman"/>
                <a:ea typeface="Times New Roman"/>
              </a:rPr>
              <a:t>x’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= r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.cos</a:t>
            </a: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cos</a:t>
            </a: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-r.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sin</a:t>
            </a: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sin</a:t>
            </a: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lvl="1" marL="457200">
              <a:lnSpc>
                <a:spcPct val="100000"/>
              </a:lnSpc>
              <a:spcBef>
                <a:spcPts val="598"/>
              </a:spcBef>
              <a:buClr>
                <a:srgbClr val="ff33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ff3300"/>
                </a:solidFill>
                <a:latin typeface="Times New Roman"/>
              </a:rPr>
              <a:t>x’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= 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.cos </a:t>
            </a: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– 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y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.sin </a:t>
            </a: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57200">
              <a:lnSpc>
                <a:spcPct val="100000"/>
              </a:lnSpc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57200">
              <a:lnSpc>
                <a:spcPct val="100000"/>
              </a:lnSpc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=&gt;sin (</a:t>
            </a: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  <a:ea typeface="Times New Roman"/>
              </a:rPr>
              <a:t>+ </a:t>
            </a: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) = </a:t>
            </a:r>
            <a:r>
              <a:rPr b="1" lang="en-US" sz="2400" spc="-1" strike="noStrike">
                <a:solidFill>
                  <a:srgbClr val="ff3300"/>
                </a:solidFill>
                <a:latin typeface="Times New Roman"/>
                <a:ea typeface="Times New Roman"/>
              </a:rPr>
              <a:t>y’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/r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57200">
              <a:lnSpc>
                <a:spcPct val="100000"/>
              </a:lnSpc>
              <a:spcBef>
                <a:spcPts val="598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b="1" lang="en-US" sz="2400" spc="-1" strike="noStrike">
                <a:solidFill>
                  <a:srgbClr val="ff3300"/>
                </a:solidFill>
                <a:latin typeface="Times New Roman"/>
                <a:ea typeface="Times New Roman"/>
              </a:rPr>
              <a:t>y’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= r.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sin (</a:t>
            </a: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  <a:ea typeface="Times New Roman"/>
              </a:rPr>
              <a:t>+ </a:t>
            </a: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) 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57200">
              <a:lnSpc>
                <a:spcPct val="100000"/>
              </a:lnSpc>
              <a:spcBef>
                <a:spcPts val="448"/>
              </a:spcBef>
              <a:buClr>
                <a:srgbClr val="ff33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ff3300"/>
                </a:solidFill>
                <a:latin typeface="Times New Roman"/>
                <a:ea typeface="Times New Roman"/>
              </a:rPr>
              <a:t>y’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= r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.cos</a:t>
            </a: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sin</a:t>
            </a: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+  r.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sin</a:t>
            </a: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cos</a:t>
            </a: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lvl="1" marL="457200">
              <a:lnSpc>
                <a:spcPct val="100000"/>
              </a:lnSpc>
              <a:spcBef>
                <a:spcPts val="448"/>
              </a:spcBef>
              <a:buClr>
                <a:srgbClr val="ff33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ff3300"/>
                </a:solidFill>
                <a:latin typeface="Times New Roman"/>
              </a:rPr>
              <a:t>y’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= 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.sin </a:t>
            </a: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+ 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y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.cos </a:t>
            </a: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334" name="Group 54"/>
          <p:cNvGrpSpPr/>
          <p:nvPr/>
        </p:nvGrpSpPr>
        <p:grpSpPr>
          <a:xfrm>
            <a:off x="533520" y="2286000"/>
            <a:ext cx="3276360" cy="1828800"/>
            <a:chOff x="533520" y="2286000"/>
            <a:chExt cx="3276360" cy="1828800"/>
          </a:xfrm>
        </p:grpSpPr>
        <p:sp>
          <p:nvSpPr>
            <p:cNvPr id="335" name="CustomShape 55"/>
            <p:cNvSpPr/>
            <p:nvPr/>
          </p:nvSpPr>
          <p:spPr>
            <a:xfrm>
              <a:off x="1523880" y="3733920"/>
              <a:ext cx="914400" cy="380880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6" name="CustomShape 56"/>
            <p:cNvSpPr/>
            <p:nvPr/>
          </p:nvSpPr>
          <p:spPr>
            <a:xfrm>
              <a:off x="3048120" y="3733920"/>
              <a:ext cx="761760" cy="304560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7" name="CustomShape 57"/>
            <p:cNvSpPr/>
            <p:nvPr/>
          </p:nvSpPr>
          <p:spPr>
            <a:xfrm>
              <a:off x="533520" y="2286000"/>
              <a:ext cx="1143000" cy="1447920"/>
            </a:xfrm>
            <a:custGeom>
              <a:avLst/>
              <a:gdLst/>
              <a:ahLst/>
              <a:rect l="l" t="t" r="r" b="b"/>
              <a:pathLst>
                <a:path w="720" h="960">
                  <a:moveTo>
                    <a:pt x="720" y="0"/>
                  </a:moveTo>
                  <a:cubicBezTo>
                    <a:pt x="484" y="32"/>
                    <a:pt x="248" y="64"/>
                    <a:pt x="144" y="192"/>
                  </a:cubicBezTo>
                  <a:cubicBezTo>
                    <a:pt x="40" y="320"/>
                    <a:pt x="0" y="640"/>
                    <a:pt x="96" y="768"/>
                  </a:cubicBezTo>
                  <a:cubicBezTo>
                    <a:pt x="192" y="896"/>
                    <a:pt x="616" y="928"/>
                    <a:pt x="720" y="960"/>
                  </a:cubicBezTo>
                </a:path>
              </a:pathLst>
            </a:custGeom>
            <a:noFill/>
            <a:ln w="126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8" name="CustomShape 58"/>
            <p:cNvSpPr/>
            <p:nvPr/>
          </p:nvSpPr>
          <p:spPr>
            <a:xfrm>
              <a:off x="3429000" y="2286000"/>
              <a:ext cx="76320" cy="1447920"/>
            </a:xfrm>
            <a:custGeom>
              <a:avLst/>
              <a:gdLst/>
              <a:ahLst/>
              <a:rect l="l" t="t" r="r" b="b"/>
              <a:pathLst>
                <a:path w="48" h="912">
                  <a:moveTo>
                    <a:pt x="48" y="0"/>
                  </a:moveTo>
                  <a:cubicBezTo>
                    <a:pt x="28" y="380"/>
                    <a:pt x="8" y="760"/>
                    <a:pt x="0" y="912"/>
                  </a:cubicBezTo>
                </a:path>
              </a:pathLst>
            </a:custGeom>
            <a:noFill/>
            <a:ln w="126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39" name="Group 59"/>
          <p:cNvGrpSpPr/>
          <p:nvPr/>
        </p:nvGrpSpPr>
        <p:grpSpPr>
          <a:xfrm>
            <a:off x="685800" y="2286000"/>
            <a:ext cx="3352680" cy="3962520"/>
            <a:chOff x="685800" y="2286000"/>
            <a:chExt cx="3352680" cy="3962520"/>
          </a:xfrm>
        </p:grpSpPr>
        <p:sp>
          <p:nvSpPr>
            <p:cNvPr id="340" name="CustomShape 60"/>
            <p:cNvSpPr/>
            <p:nvPr/>
          </p:nvSpPr>
          <p:spPr>
            <a:xfrm>
              <a:off x="1523880" y="5867280"/>
              <a:ext cx="914400" cy="381240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1" name="CustomShape 61"/>
            <p:cNvSpPr/>
            <p:nvPr/>
          </p:nvSpPr>
          <p:spPr>
            <a:xfrm>
              <a:off x="3124080" y="5867280"/>
              <a:ext cx="914400" cy="381240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2" name="Line 62"/>
            <p:cNvSpPr/>
            <p:nvPr/>
          </p:nvSpPr>
          <p:spPr>
            <a:xfrm>
              <a:off x="3581280" y="2286000"/>
              <a:ext cx="0" cy="3505320"/>
            </a:xfrm>
            <a:prstGeom prst="line">
              <a:avLst/>
            </a:prstGeom>
            <a:ln w="9360">
              <a:solidFill>
                <a:srgbClr val="0000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3" name="CustomShape 63"/>
            <p:cNvSpPr/>
            <p:nvPr/>
          </p:nvSpPr>
          <p:spPr>
            <a:xfrm>
              <a:off x="685800" y="2286000"/>
              <a:ext cx="762120" cy="3581280"/>
            </a:xfrm>
            <a:custGeom>
              <a:avLst/>
              <a:gdLst/>
              <a:ahLst/>
              <a:rect l="l" t="t" r="r" b="b"/>
              <a:pathLst>
                <a:path w="720" h="960">
                  <a:moveTo>
                    <a:pt x="720" y="0"/>
                  </a:moveTo>
                  <a:cubicBezTo>
                    <a:pt x="484" y="32"/>
                    <a:pt x="248" y="64"/>
                    <a:pt x="144" y="192"/>
                  </a:cubicBezTo>
                  <a:cubicBezTo>
                    <a:pt x="40" y="320"/>
                    <a:pt x="0" y="640"/>
                    <a:pt x="96" y="768"/>
                  </a:cubicBezTo>
                  <a:cubicBezTo>
                    <a:pt x="192" y="896"/>
                    <a:pt x="616" y="928"/>
                    <a:pt x="720" y="960"/>
                  </a:cubicBezTo>
                </a:path>
              </a:pathLst>
            </a:custGeom>
            <a:noFill/>
            <a:ln w="126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44" name="Group 64"/>
          <p:cNvGrpSpPr/>
          <p:nvPr/>
        </p:nvGrpSpPr>
        <p:grpSpPr>
          <a:xfrm>
            <a:off x="4266720" y="4038480"/>
            <a:ext cx="3344400" cy="2101320"/>
            <a:chOff x="4266720" y="4038480"/>
            <a:chExt cx="3344400" cy="2101320"/>
          </a:xfrm>
        </p:grpSpPr>
        <p:sp>
          <p:nvSpPr>
            <p:cNvPr id="345" name="CustomShape 65"/>
            <p:cNvSpPr/>
            <p:nvPr/>
          </p:nvSpPr>
          <p:spPr>
            <a:xfrm>
              <a:off x="5324040" y="5680080"/>
              <a:ext cx="2287080" cy="459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0" lang="en-US" sz="1600" spc="-1" strike="noStrike">
                  <a:solidFill>
                    <a:srgbClr val="000000"/>
                  </a:solidFill>
                  <a:latin typeface="Times New Roman"/>
                </a:rPr>
                <a:t>Identity of Trigonometry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 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346" name="Line 66"/>
            <p:cNvSpPr/>
            <p:nvPr/>
          </p:nvSpPr>
          <p:spPr>
            <a:xfrm flipH="1" flipV="1">
              <a:off x="4266720" y="4038480"/>
              <a:ext cx="1143000" cy="1905120"/>
            </a:xfrm>
            <a:prstGeom prst="line">
              <a:avLst/>
            </a:prstGeom>
            <a:ln w="9360">
              <a:solidFill>
                <a:srgbClr val="0000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7" name="Line 67"/>
            <p:cNvSpPr/>
            <p:nvPr/>
          </p:nvSpPr>
          <p:spPr>
            <a:xfrm flipH="1">
              <a:off x="4572000" y="5943600"/>
              <a:ext cx="838080" cy="152280"/>
            </a:xfrm>
            <a:prstGeom prst="line">
              <a:avLst/>
            </a:prstGeom>
            <a:ln w="9360">
              <a:solidFill>
                <a:srgbClr val="0000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iming>
    <p:tnLst>
      <p:par>
        <p:cTn id="93" dur="indefinite" restart="never" nodeType="tmRoot">
          <p:childTnLst>
            <p:seq>
              <p:cTn id="94" dur="indefinite" nodeType="mainSeq">
                <p:childTnLst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9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04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set>
                                <p:cBhvr>
                                  <p:cTn id="123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334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26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339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Rotation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9" name="CustomShape 2"/>
          <p:cNvSpPr/>
          <p:nvPr/>
        </p:nvSpPr>
        <p:spPr>
          <a:xfrm>
            <a:off x="457200" y="838080"/>
            <a:ext cx="4572000" cy="579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We can write the components: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 algn="ctr">
              <a:spcBef>
                <a:spcPts val="448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i="1" lang="en-US" sz="2000" spc="-1" strike="noStrike">
                <a:solidFill>
                  <a:srgbClr val="ff3300"/>
                </a:solidFill>
                <a:latin typeface="Times New Roman"/>
              </a:rPr>
              <a:t>p</a:t>
            </a:r>
            <a:r>
              <a:rPr b="1" lang="en-US" sz="2000" spc="-1" strike="noStrike">
                <a:solidFill>
                  <a:srgbClr val="ff3300"/>
                </a:solidFill>
                <a:latin typeface="Arial"/>
                <a:ea typeface="Arial"/>
              </a:rPr>
              <a:t>'</a:t>
            </a:r>
            <a:r>
              <a:rPr b="1" i="1" lang="en-US" sz="2000" spc="-1" strike="noStrike" baseline="-25000">
                <a:solidFill>
                  <a:srgbClr val="ff3300"/>
                </a:solidFill>
                <a:latin typeface="Times New Roman"/>
              </a:rPr>
              <a:t>x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= </a:t>
            </a:r>
            <a:r>
              <a:rPr b="1" i="1" lang="en-US" sz="2000" spc="-1" strike="noStrike">
                <a:solidFill>
                  <a:srgbClr val="3333cc"/>
                </a:solidFill>
                <a:latin typeface="Times New Roman"/>
              </a:rPr>
              <a:t>p</a:t>
            </a:r>
            <a:r>
              <a:rPr b="1" i="1" lang="en-US" sz="2000" spc="-1" strike="noStrike" baseline="-25000">
                <a:solidFill>
                  <a:srgbClr val="3333cc"/>
                </a:solidFill>
                <a:latin typeface="Times New Roman"/>
              </a:rPr>
              <a:t>x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cos </a:t>
            </a:r>
            <a:r>
              <a:rPr b="1" i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 – </a:t>
            </a:r>
            <a:r>
              <a:rPr b="1" i="1" lang="en-US" sz="2000" spc="-1" strike="noStrike">
                <a:solidFill>
                  <a:srgbClr val="3333cc"/>
                </a:solidFill>
                <a:latin typeface="Times New Roman"/>
              </a:rPr>
              <a:t>p</a:t>
            </a:r>
            <a:r>
              <a:rPr b="1" i="1" lang="en-US" sz="2000" spc="-1" strike="noStrike" baseline="-25000">
                <a:solidFill>
                  <a:srgbClr val="3333cc"/>
                </a:solidFill>
                <a:latin typeface="Times New Roman"/>
              </a:rPr>
              <a:t>y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sin </a:t>
            </a:r>
            <a:r>
              <a:rPr b="1" i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 algn="ctr">
              <a:spcBef>
                <a:spcPts val="448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i="1" lang="en-US" sz="2000" spc="-1" strike="noStrike">
                <a:solidFill>
                  <a:srgbClr val="ff3300"/>
                </a:solidFill>
                <a:latin typeface="Times New Roman"/>
              </a:rPr>
              <a:t>p</a:t>
            </a:r>
            <a:r>
              <a:rPr b="1" lang="en-US" sz="2000" spc="-1" strike="noStrike">
                <a:solidFill>
                  <a:srgbClr val="ff3300"/>
                </a:solidFill>
                <a:latin typeface="Arial"/>
                <a:ea typeface="Arial"/>
              </a:rPr>
              <a:t>'</a:t>
            </a:r>
            <a:r>
              <a:rPr b="1" i="1" lang="en-US" sz="2000" spc="-1" strike="noStrike" baseline="-25000">
                <a:solidFill>
                  <a:srgbClr val="ff3300"/>
                </a:solidFill>
                <a:latin typeface="Times New Roman"/>
              </a:rPr>
              <a:t>y</a:t>
            </a:r>
            <a:r>
              <a:rPr b="1" i="1" lang="en-US" sz="2000" spc="-1" strike="noStrike" baseline="-25000">
                <a:solidFill>
                  <a:srgbClr val="ccccff"/>
                </a:solidFill>
                <a:latin typeface="Times New Roman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= </a:t>
            </a:r>
            <a:r>
              <a:rPr b="1" i="1" lang="en-US" sz="2000" spc="-1" strike="noStrike">
                <a:solidFill>
                  <a:srgbClr val="3333cc"/>
                </a:solidFill>
                <a:latin typeface="Times New Roman"/>
              </a:rPr>
              <a:t>p</a:t>
            </a:r>
            <a:r>
              <a:rPr b="1" i="1" lang="en-US" sz="2000" spc="-1" strike="noStrike" baseline="-25000">
                <a:solidFill>
                  <a:srgbClr val="3333cc"/>
                </a:solidFill>
                <a:latin typeface="Times New Roman"/>
              </a:rPr>
              <a:t>x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sin </a:t>
            </a:r>
            <a:r>
              <a:rPr b="1" i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 + </a:t>
            </a:r>
            <a:r>
              <a:rPr b="1" i="1" lang="en-US" sz="2000" spc="-1" strike="noStrike">
                <a:solidFill>
                  <a:srgbClr val="3333cc"/>
                </a:solidFill>
                <a:latin typeface="Times New Roman"/>
              </a:rPr>
              <a:t>p</a:t>
            </a:r>
            <a:r>
              <a:rPr b="1" i="1" lang="en-US" sz="2000" spc="-1" strike="noStrike" baseline="-25000">
                <a:solidFill>
                  <a:srgbClr val="3333cc"/>
                </a:solidFill>
                <a:latin typeface="Times New Roman"/>
              </a:rPr>
              <a:t>y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cos </a:t>
            </a:r>
            <a:r>
              <a:rPr b="1" i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 algn="ctr">
              <a:lnSpc>
                <a:spcPct val="100000"/>
              </a:lnSpc>
              <a:spcBef>
                <a:spcPts val="499"/>
              </a:spcBef>
            </a:pP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or in matrix form: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ff3300"/>
                </a:solidFill>
                <a:latin typeface="Arial"/>
              </a:rPr>
              <a:t>P</a:t>
            </a:r>
            <a:r>
              <a:rPr b="1" lang="en-US" sz="2000" spc="-1" strike="noStrike">
                <a:solidFill>
                  <a:srgbClr val="ff3300"/>
                </a:solidFill>
                <a:latin typeface="Arial"/>
                <a:ea typeface="Arial"/>
              </a:rPr>
              <a:t>'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lang="en-US" sz="2000" spc="-1" strike="noStrike">
                <a:solidFill>
                  <a:srgbClr val="00ff00"/>
                </a:solidFill>
                <a:latin typeface="Arial"/>
              </a:rPr>
              <a:t>R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b="1" lang="en-US" sz="2000" spc="-1" strike="noStrike">
                <a:solidFill>
                  <a:srgbClr val="00ff00"/>
                </a:solidFill>
                <a:latin typeface="Arial"/>
              </a:rPr>
              <a:t> </a:t>
            </a:r>
            <a:r>
              <a:rPr b="1" lang="en-US" sz="2000" spc="-1" strike="noStrike">
                <a:solidFill>
                  <a:srgbClr val="3333cc"/>
                </a:solidFill>
                <a:latin typeface="Arial"/>
              </a:rPr>
              <a:t>P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"/>
            </a:pPr>
            <a:r>
              <a:rPr b="1" lang="en-US" sz="20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can be </a:t>
            </a:r>
            <a:r>
              <a:rPr b="1" lang="en-US" sz="2000" spc="-1" strike="noStrike">
                <a:solidFill>
                  <a:srgbClr val="3333cc"/>
                </a:solidFill>
                <a:latin typeface="Arial"/>
              </a:rPr>
              <a:t>clockwise (-ve)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 or </a:t>
            </a:r>
            <a:r>
              <a:rPr b="1" lang="en-US" sz="2000" spc="-1" strike="noStrike">
                <a:solidFill>
                  <a:srgbClr val="3333cc"/>
                </a:solidFill>
                <a:latin typeface="Arial"/>
              </a:rPr>
              <a:t>counterclockwise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 (+ve as our example).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Rotation matrix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100000"/>
              </a:lnSpc>
              <a:spcBef>
                <a:spcPts val="499"/>
              </a:spcBef>
            </a:pP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 algn="ctr">
              <a:lnSpc>
                <a:spcPct val="100000"/>
              </a:lnSpc>
              <a:spcBef>
                <a:spcPts val="499"/>
              </a:spcBef>
            </a:pP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350" name="Group 3"/>
          <p:cNvGrpSpPr/>
          <p:nvPr/>
        </p:nvGrpSpPr>
        <p:grpSpPr>
          <a:xfrm>
            <a:off x="4952880" y="1905120"/>
            <a:ext cx="3276720" cy="3047760"/>
            <a:chOff x="4952880" y="1905120"/>
            <a:chExt cx="3276720" cy="3047760"/>
          </a:xfrm>
        </p:grpSpPr>
        <p:grpSp>
          <p:nvGrpSpPr>
            <p:cNvPr id="351" name="Group 4"/>
            <p:cNvGrpSpPr/>
            <p:nvPr/>
          </p:nvGrpSpPr>
          <p:grpSpPr>
            <a:xfrm>
              <a:off x="4952880" y="1905120"/>
              <a:ext cx="3276720" cy="3047760"/>
              <a:chOff x="4952880" y="1905120"/>
              <a:chExt cx="3276720" cy="3047760"/>
            </a:xfrm>
          </p:grpSpPr>
          <p:sp>
            <p:nvSpPr>
              <p:cNvPr id="352" name="Line 5"/>
              <p:cNvSpPr/>
              <p:nvPr/>
            </p:nvSpPr>
            <p:spPr>
              <a:xfrm>
                <a:off x="4952880" y="1905120"/>
                <a:ext cx="0" cy="3047760"/>
              </a:xfrm>
              <a:prstGeom prst="line">
                <a:avLst/>
              </a:prstGeom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3" name="Line 6"/>
              <p:cNvSpPr/>
              <p:nvPr/>
            </p:nvSpPr>
            <p:spPr>
              <a:xfrm>
                <a:off x="4952880" y="4952880"/>
                <a:ext cx="3276720" cy="0"/>
              </a:xfrm>
              <a:prstGeom prst="line">
                <a:avLst/>
              </a:prstGeom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354" name="Line 7"/>
            <p:cNvSpPr/>
            <p:nvPr/>
          </p:nvSpPr>
          <p:spPr>
            <a:xfrm>
              <a:off x="52578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5" name="Line 8"/>
            <p:cNvSpPr/>
            <p:nvPr/>
          </p:nvSpPr>
          <p:spPr>
            <a:xfrm>
              <a:off x="556272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6" name="Line 9"/>
            <p:cNvSpPr/>
            <p:nvPr/>
          </p:nvSpPr>
          <p:spPr>
            <a:xfrm>
              <a:off x="586728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7" name="Line 10"/>
            <p:cNvSpPr/>
            <p:nvPr/>
          </p:nvSpPr>
          <p:spPr>
            <a:xfrm>
              <a:off x="61722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8" name="Line 11"/>
            <p:cNvSpPr/>
            <p:nvPr/>
          </p:nvSpPr>
          <p:spPr>
            <a:xfrm>
              <a:off x="647712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9" name="Line 12"/>
            <p:cNvSpPr/>
            <p:nvPr/>
          </p:nvSpPr>
          <p:spPr>
            <a:xfrm>
              <a:off x="678168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0" name="Line 13"/>
            <p:cNvSpPr/>
            <p:nvPr/>
          </p:nvSpPr>
          <p:spPr>
            <a:xfrm>
              <a:off x="70866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1" name="Line 14"/>
            <p:cNvSpPr/>
            <p:nvPr/>
          </p:nvSpPr>
          <p:spPr>
            <a:xfrm>
              <a:off x="739152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2" name="Line 15"/>
            <p:cNvSpPr/>
            <p:nvPr/>
          </p:nvSpPr>
          <p:spPr>
            <a:xfrm>
              <a:off x="769608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3" name="Line 16"/>
            <p:cNvSpPr/>
            <p:nvPr/>
          </p:nvSpPr>
          <p:spPr>
            <a:xfrm>
              <a:off x="80010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4" name="Line 17"/>
            <p:cNvSpPr/>
            <p:nvPr/>
          </p:nvSpPr>
          <p:spPr>
            <a:xfrm>
              <a:off x="4952880" y="464832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5" name="Line 18"/>
            <p:cNvSpPr/>
            <p:nvPr/>
          </p:nvSpPr>
          <p:spPr>
            <a:xfrm>
              <a:off x="4952880" y="434340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6" name="Line 19"/>
            <p:cNvSpPr/>
            <p:nvPr/>
          </p:nvSpPr>
          <p:spPr>
            <a:xfrm>
              <a:off x="4952880" y="403848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7" name="Line 20"/>
            <p:cNvSpPr/>
            <p:nvPr/>
          </p:nvSpPr>
          <p:spPr>
            <a:xfrm>
              <a:off x="4952880" y="373392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8" name="Line 21"/>
            <p:cNvSpPr/>
            <p:nvPr/>
          </p:nvSpPr>
          <p:spPr>
            <a:xfrm>
              <a:off x="4952880" y="342900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9" name="Line 22"/>
            <p:cNvSpPr/>
            <p:nvPr/>
          </p:nvSpPr>
          <p:spPr>
            <a:xfrm>
              <a:off x="4952880" y="312408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0" name="Line 23"/>
            <p:cNvSpPr/>
            <p:nvPr/>
          </p:nvSpPr>
          <p:spPr>
            <a:xfrm>
              <a:off x="4952880" y="281952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1" name="Line 24"/>
            <p:cNvSpPr/>
            <p:nvPr/>
          </p:nvSpPr>
          <p:spPr>
            <a:xfrm>
              <a:off x="4952880" y="251460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2" name="Line 25"/>
            <p:cNvSpPr/>
            <p:nvPr/>
          </p:nvSpPr>
          <p:spPr>
            <a:xfrm>
              <a:off x="4952880" y="220968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73" name="CustomShape 26"/>
          <p:cNvSpPr/>
          <p:nvPr/>
        </p:nvSpPr>
        <p:spPr>
          <a:xfrm>
            <a:off x="7118280" y="4071960"/>
            <a:ext cx="228600" cy="228600"/>
          </a:xfrm>
          <a:prstGeom prst="ellipse">
            <a:avLst/>
          </a:prstGeom>
          <a:solidFill>
            <a:srgbClr val="3333c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4" name="CustomShape 27"/>
          <p:cNvSpPr/>
          <p:nvPr/>
        </p:nvSpPr>
        <p:spPr>
          <a:xfrm>
            <a:off x="5595840" y="2548080"/>
            <a:ext cx="228600" cy="2286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5" name="CustomShape 28"/>
          <p:cNvSpPr/>
          <p:nvPr/>
        </p:nvSpPr>
        <p:spPr>
          <a:xfrm>
            <a:off x="6708960" y="3062160"/>
            <a:ext cx="29952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6" name="CustomShape 29"/>
          <p:cNvSpPr/>
          <p:nvPr/>
        </p:nvSpPr>
        <p:spPr>
          <a:xfrm>
            <a:off x="5721480" y="2660760"/>
            <a:ext cx="1523880" cy="1547640"/>
          </a:xfrm>
          <a:custGeom>
            <a:avLst/>
            <a:gdLst/>
            <a:ahLst/>
            <a:rect l="l" t="t" r="r" b="b"/>
            <a:pathLst>
              <a:path w="960" h="975">
                <a:moveTo>
                  <a:pt x="960" y="975"/>
                </a:moveTo>
                <a:cubicBezTo>
                  <a:pt x="938" y="805"/>
                  <a:pt x="775" y="525"/>
                  <a:pt x="572" y="340"/>
                </a:cubicBezTo>
                <a:cubicBezTo>
                  <a:pt x="369" y="155"/>
                  <a:pt x="184" y="45"/>
                  <a:pt x="0" y="0"/>
                </a:cubicBezTo>
              </a:path>
            </a:pathLst>
          </a:custGeom>
          <a:noFill/>
          <a:ln w="25560">
            <a:solidFill>
              <a:srgbClr val="00ff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7" name="Line 30"/>
          <p:cNvSpPr/>
          <p:nvPr/>
        </p:nvSpPr>
        <p:spPr>
          <a:xfrm flipV="1">
            <a:off x="4952880" y="4191120"/>
            <a:ext cx="2286000" cy="761760"/>
          </a:xfrm>
          <a:prstGeom prst="line">
            <a:avLst/>
          </a:prstGeom>
          <a:ln w="25560">
            <a:solidFill>
              <a:srgbClr val="00ff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78" name="Line 31"/>
          <p:cNvSpPr/>
          <p:nvPr/>
        </p:nvSpPr>
        <p:spPr>
          <a:xfrm flipV="1">
            <a:off x="4952880" y="2666880"/>
            <a:ext cx="762120" cy="2286000"/>
          </a:xfrm>
          <a:prstGeom prst="line">
            <a:avLst/>
          </a:prstGeom>
          <a:ln w="25560">
            <a:solidFill>
              <a:srgbClr val="00ff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79" name="CustomShape 32"/>
          <p:cNvSpPr/>
          <p:nvPr/>
        </p:nvSpPr>
        <p:spPr>
          <a:xfrm>
            <a:off x="7085880" y="3747960"/>
            <a:ext cx="826920" cy="39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000" spc="-1" strike="noStrike">
                <a:solidFill>
                  <a:srgbClr val="3333cc"/>
                </a:solidFill>
                <a:latin typeface="Times New Roman"/>
              </a:rPr>
              <a:t>P(x,y)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0" name="Line 33"/>
          <p:cNvSpPr/>
          <p:nvPr/>
        </p:nvSpPr>
        <p:spPr>
          <a:xfrm>
            <a:off x="7238880" y="4267080"/>
            <a:ext cx="0" cy="609840"/>
          </a:xfrm>
          <a:prstGeom prst="line">
            <a:avLst/>
          </a:prstGeom>
          <a:ln w="9360">
            <a:solidFill>
              <a:srgbClr val="3333cc"/>
            </a:solidFill>
            <a:custDash>
              <a:ds d="100000" sp="100000"/>
            </a:custDash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1" name="Line 34"/>
          <p:cNvSpPr/>
          <p:nvPr/>
        </p:nvSpPr>
        <p:spPr>
          <a:xfrm>
            <a:off x="4952880" y="5029200"/>
            <a:ext cx="2286000" cy="0"/>
          </a:xfrm>
          <a:prstGeom prst="line">
            <a:avLst/>
          </a:prstGeom>
          <a:ln w="9360">
            <a:solidFill>
              <a:srgbClr val="3333cc"/>
            </a:solidFill>
            <a:custDash>
              <a:ds d="100000" sp="100000"/>
            </a:custDash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2" name="CustomShape 35"/>
          <p:cNvSpPr/>
          <p:nvPr/>
        </p:nvSpPr>
        <p:spPr>
          <a:xfrm>
            <a:off x="5562360" y="4648320"/>
            <a:ext cx="304560" cy="609120"/>
          </a:xfrm>
          <a:custGeom>
            <a:avLst/>
            <a:gdLst/>
            <a:ahLst/>
            <a:rect l="0" t="0" r="r" b="b"/>
            <a:pathLst>
              <a:path w="424" h="847">
                <a:moveTo>
                  <a:pt x="0" y="0"/>
                </a:moveTo>
                <a:lnTo>
                  <a:pt x="22" y="1"/>
                </a:lnTo>
                <a:lnTo>
                  <a:pt x="44" y="5"/>
                </a:lnTo>
                <a:lnTo>
                  <a:pt x="66" y="10"/>
                </a:lnTo>
                <a:lnTo>
                  <a:pt x="88" y="18"/>
                </a:lnTo>
                <a:lnTo>
                  <a:pt x="109" y="29"/>
                </a:lnTo>
                <a:lnTo>
                  <a:pt x="131" y="41"/>
                </a:lnTo>
                <a:lnTo>
                  <a:pt x="152" y="56"/>
                </a:lnTo>
                <a:lnTo>
                  <a:pt x="172" y="73"/>
                </a:lnTo>
                <a:lnTo>
                  <a:pt x="192" y="92"/>
                </a:lnTo>
                <a:lnTo>
                  <a:pt x="212" y="113"/>
                </a:lnTo>
                <a:lnTo>
                  <a:pt x="230" y="136"/>
                </a:lnTo>
                <a:lnTo>
                  <a:pt x="249" y="162"/>
                </a:lnTo>
                <a:lnTo>
                  <a:pt x="266" y="189"/>
                </a:lnTo>
                <a:lnTo>
                  <a:pt x="283" y="217"/>
                </a:lnTo>
                <a:lnTo>
                  <a:pt x="299" y="248"/>
                </a:lnTo>
                <a:lnTo>
                  <a:pt x="314" y="280"/>
                </a:lnTo>
                <a:lnTo>
                  <a:pt x="329" y="314"/>
                </a:lnTo>
                <a:lnTo>
                  <a:pt x="342" y="349"/>
                </a:lnTo>
                <a:lnTo>
                  <a:pt x="355" y="385"/>
                </a:lnTo>
                <a:lnTo>
                  <a:pt x="366" y="423"/>
                </a:lnTo>
                <a:lnTo>
                  <a:pt x="377" y="462"/>
                </a:lnTo>
                <a:lnTo>
                  <a:pt x="386" y="502"/>
                </a:lnTo>
                <a:lnTo>
                  <a:pt x="395" y="543"/>
                </a:lnTo>
                <a:lnTo>
                  <a:pt x="402" y="585"/>
                </a:lnTo>
                <a:lnTo>
                  <a:pt x="409" y="627"/>
                </a:lnTo>
                <a:lnTo>
                  <a:pt x="414" y="670"/>
                </a:lnTo>
                <a:lnTo>
                  <a:pt x="418" y="714"/>
                </a:lnTo>
                <a:lnTo>
                  <a:pt x="421" y="758"/>
                </a:lnTo>
                <a:lnTo>
                  <a:pt x="422" y="802"/>
                </a:lnTo>
                <a:lnTo>
                  <a:pt x="423" y="846"/>
                </a:lnTo>
                <a:lnTo>
                  <a:pt x="0" y="846"/>
                </a:lnTo>
                <a:lnTo>
                  <a:pt x="0" y="0"/>
                </a:lnTo>
                <a:moveTo>
                  <a:pt x="0" y="0"/>
                </a:moveTo>
                <a:lnTo>
                  <a:pt x="22" y="1"/>
                </a:lnTo>
                <a:lnTo>
                  <a:pt x="44" y="5"/>
                </a:lnTo>
                <a:lnTo>
                  <a:pt x="66" y="10"/>
                </a:lnTo>
                <a:lnTo>
                  <a:pt x="88" y="18"/>
                </a:lnTo>
                <a:lnTo>
                  <a:pt x="109" y="29"/>
                </a:lnTo>
                <a:lnTo>
                  <a:pt x="131" y="41"/>
                </a:lnTo>
                <a:lnTo>
                  <a:pt x="152" y="56"/>
                </a:lnTo>
                <a:lnTo>
                  <a:pt x="172" y="73"/>
                </a:lnTo>
                <a:lnTo>
                  <a:pt x="192" y="92"/>
                </a:lnTo>
                <a:lnTo>
                  <a:pt x="212" y="113"/>
                </a:lnTo>
                <a:lnTo>
                  <a:pt x="230" y="136"/>
                </a:lnTo>
                <a:lnTo>
                  <a:pt x="249" y="162"/>
                </a:lnTo>
                <a:lnTo>
                  <a:pt x="266" y="189"/>
                </a:lnTo>
                <a:lnTo>
                  <a:pt x="283" y="217"/>
                </a:lnTo>
                <a:lnTo>
                  <a:pt x="299" y="248"/>
                </a:lnTo>
                <a:lnTo>
                  <a:pt x="314" y="280"/>
                </a:lnTo>
                <a:lnTo>
                  <a:pt x="329" y="314"/>
                </a:lnTo>
                <a:lnTo>
                  <a:pt x="342" y="349"/>
                </a:lnTo>
                <a:lnTo>
                  <a:pt x="355" y="385"/>
                </a:lnTo>
                <a:lnTo>
                  <a:pt x="366" y="423"/>
                </a:lnTo>
                <a:lnTo>
                  <a:pt x="377" y="462"/>
                </a:lnTo>
                <a:lnTo>
                  <a:pt x="386" y="502"/>
                </a:lnTo>
                <a:lnTo>
                  <a:pt x="395" y="543"/>
                </a:lnTo>
                <a:lnTo>
                  <a:pt x="402" y="585"/>
                </a:lnTo>
                <a:lnTo>
                  <a:pt x="409" y="627"/>
                </a:lnTo>
                <a:lnTo>
                  <a:pt x="414" y="670"/>
                </a:lnTo>
                <a:lnTo>
                  <a:pt x="418" y="714"/>
                </a:lnTo>
                <a:lnTo>
                  <a:pt x="421" y="758"/>
                </a:lnTo>
                <a:lnTo>
                  <a:pt x="422" y="802"/>
                </a:lnTo>
                <a:lnTo>
                  <a:pt x="423" y="846"/>
                </a:lnTo>
              </a:path>
            </a:pathLst>
          </a:custGeom>
          <a:noFill/>
          <a:ln w="9360">
            <a:solidFill>
              <a:srgbClr val="3333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83" name="CustomShape 36"/>
          <p:cNvSpPr/>
          <p:nvPr/>
        </p:nvSpPr>
        <p:spPr>
          <a:xfrm>
            <a:off x="5777280" y="4530600"/>
            <a:ext cx="41544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3333cc"/>
                </a:solidFill>
                <a:latin typeface="Symbol"/>
                <a:ea typeface="Symbol"/>
              </a:rPr>
              <a:t>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4" name="CustomShape 37"/>
          <p:cNvSpPr/>
          <p:nvPr/>
        </p:nvSpPr>
        <p:spPr>
          <a:xfrm>
            <a:off x="5944680" y="4952880"/>
            <a:ext cx="308880" cy="39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000" spc="-1" strike="noStrike">
                <a:solidFill>
                  <a:srgbClr val="3333cc"/>
                </a:solidFill>
                <a:latin typeface="Times New Roman"/>
              </a:rPr>
              <a:t>x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5" name="CustomShape 38"/>
          <p:cNvSpPr/>
          <p:nvPr/>
        </p:nvSpPr>
        <p:spPr>
          <a:xfrm>
            <a:off x="7316280" y="4343400"/>
            <a:ext cx="308880" cy="39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000" spc="-1" strike="noStrike">
                <a:solidFill>
                  <a:srgbClr val="3333cc"/>
                </a:solidFill>
                <a:latin typeface="Times New Roman"/>
              </a:rPr>
              <a:t>y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6" name="CustomShape 39"/>
          <p:cNvSpPr/>
          <p:nvPr/>
        </p:nvSpPr>
        <p:spPr>
          <a:xfrm>
            <a:off x="6159240" y="4191120"/>
            <a:ext cx="31644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r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7" name="Line 40"/>
          <p:cNvSpPr/>
          <p:nvPr/>
        </p:nvSpPr>
        <p:spPr>
          <a:xfrm>
            <a:off x="5715000" y="2666880"/>
            <a:ext cx="0" cy="2210040"/>
          </a:xfrm>
          <a:prstGeom prst="line">
            <a:avLst/>
          </a:prstGeom>
          <a:ln w="9360">
            <a:solidFill>
              <a:srgbClr val="ff3300"/>
            </a:solidFill>
            <a:custDash>
              <a:ds d="100000" sp="100000"/>
            </a:custDash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8" name="CustomShape 41"/>
          <p:cNvSpPr/>
          <p:nvPr/>
        </p:nvSpPr>
        <p:spPr>
          <a:xfrm>
            <a:off x="5105520" y="4495680"/>
            <a:ext cx="304560" cy="304920"/>
          </a:xfrm>
          <a:custGeom>
            <a:avLst/>
            <a:gdLst/>
            <a:ahLst/>
            <a:rect l="l" t="t" r="r" b="b"/>
            <a:pathLst>
              <a:path w="192" h="192">
                <a:moveTo>
                  <a:pt x="192" y="192"/>
                </a:moveTo>
                <a:cubicBezTo>
                  <a:pt x="184" y="136"/>
                  <a:pt x="176" y="80"/>
                  <a:pt x="144" y="48"/>
                </a:cubicBezTo>
                <a:cubicBezTo>
                  <a:pt x="112" y="16"/>
                  <a:pt x="56" y="8"/>
                  <a:pt x="0" y="0"/>
                </a:cubicBezTo>
              </a:path>
            </a:pathLst>
          </a:custGeom>
          <a:noFill/>
          <a:ln w="9360">
            <a:solidFill>
              <a:srgbClr val="ff33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9" name="Line 42"/>
          <p:cNvSpPr/>
          <p:nvPr/>
        </p:nvSpPr>
        <p:spPr>
          <a:xfrm>
            <a:off x="4952880" y="5105520"/>
            <a:ext cx="762120" cy="0"/>
          </a:xfrm>
          <a:prstGeom prst="line">
            <a:avLst/>
          </a:prstGeom>
          <a:ln w="9360">
            <a:solidFill>
              <a:srgbClr val="ff3300"/>
            </a:solidFill>
            <a:custDash>
              <a:ds d="100000" sp="100000"/>
            </a:custDash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90" name="CustomShape 43"/>
          <p:cNvSpPr/>
          <p:nvPr/>
        </p:nvSpPr>
        <p:spPr>
          <a:xfrm>
            <a:off x="5091120" y="5067360"/>
            <a:ext cx="37116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1800" spc="-1" strike="noStrike">
                <a:solidFill>
                  <a:srgbClr val="ff3300"/>
                </a:solidFill>
                <a:latin typeface="Times New Roman"/>
              </a:rPr>
              <a:t>x’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1" name="CustomShape 44"/>
          <p:cNvSpPr/>
          <p:nvPr/>
        </p:nvSpPr>
        <p:spPr>
          <a:xfrm>
            <a:off x="5737320" y="3649680"/>
            <a:ext cx="51120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123"/>
              </a:spcBef>
            </a:pPr>
            <a:r>
              <a:rPr b="1" lang="en-US" sz="1800" spc="-1" strike="noStrike">
                <a:solidFill>
                  <a:srgbClr val="ff3300"/>
                </a:solidFill>
                <a:latin typeface="Times New Roman"/>
              </a:rPr>
              <a:t>y’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2" name="CustomShape 45"/>
          <p:cNvSpPr/>
          <p:nvPr/>
        </p:nvSpPr>
        <p:spPr>
          <a:xfrm>
            <a:off x="5335920" y="4267080"/>
            <a:ext cx="29952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ff00"/>
                </a:solidFill>
                <a:latin typeface="Symbol"/>
                <a:ea typeface="Symbol"/>
              </a:rPr>
              <a:t>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3" name="CustomShape 46"/>
          <p:cNvSpPr/>
          <p:nvPr/>
        </p:nvSpPr>
        <p:spPr>
          <a:xfrm>
            <a:off x="5486760" y="2206800"/>
            <a:ext cx="104652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1800" spc="-1" strike="noStrike">
                <a:solidFill>
                  <a:srgbClr val="ff3300"/>
                </a:solidFill>
                <a:latin typeface="Times New Roman"/>
              </a:rPr>
              <a:t>P’(x’, y’)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mc:AlternateContent>
        <mc:Choice xmlns:a14="http://schemas.microsoft.com/office/drawing/2010/main" Requires="a14">
          <p:sp>
            <p:nvSpPr>
              <p:cNvPr id="394" name="Formula 47"/>
              <p:cNvSpPr txBox="1"/>
              <p:nvPr/>
            </p:nvSpPr>
            <p:spPr>
              <a:xfrm>
                <a:off x="1295280" y="4546440"/>
                <a:ext cx="2210040" cy="78768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R</m:t>
                    </m:r>
                    <m:r>
                      <m:t xml:space="preserve">=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cos</m:t>
                              </m:r>
                              <m:r>
                                <m:t xml:space="preserve">θ</m:t>
                              </m:r>
                            </m:e>
                            <m:e>
                              <m:r>
                                <m:t xml:space="preserve">−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sin</m:t>
                              </m:r>
                              <m:r>
                                <m:t xml:space="preserve">θ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sin</m:t>
                              </m:r>
                              <m:r>
                                <m:t xml:space="preserve">θ</m:t>
                              </m:r>
                            </m:e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cos</m:t>
                              </m:r>
                              <m:r>
                                <m:t xml:space="preserve">θ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</p:spTree>
  </p:cSld>
  <p:timing>
    <p:tnLst>
      <p:par>
        <p:cTn id="127" dur="indefinite" restart="never" nodeType="tmRoot">
          <p:childTnLst>
            <p:seq>
              <p:cTn id="1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TextShape 1"/>
          <p:cNvSpPr txBox="1"/>
          <p:nvPr/>
        </p:nvSpPr>
        <p:spPr>
          <a:xfrm>
            <a:off x="685800" y="12193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Example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Find the transformed point, P’, caused by rotating P= (5, 1) about the origin through an angle of 90</a:t>
            </a:r>
            <a:r>
              <a:rPr b="0" lang="en-US" sz="2800" spc="-1" strike="noStrike">
                <a:solidFill>
                  <a:srgbClr val="000000"/>
                </a:solidFill>
                <a:latin typeface="Symbol"/>
                <a:ea typeface="Symbol"/>
              </a:rPr>
              <a:t>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6" name="TextShape 2"/>
          <p:cNvSpPr txBox="1"/>
          <p:nvPr/>
        </p:nvSpPr>
        <p:spPr>
          <a:xfrm>
            <a:off x="685800" y="-36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/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R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o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t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a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ti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o</a:t>
            </a:r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n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mc:AlternateContent>
        <mc:Choice xmlns:a14="http://schemas.microsoft.com/office/drawing/2010/main" Requires="a14">
          <p:sp>
            <p:nvSpPr>
              <p:cNvPr id="397" name="Formula 3"/>
              <p:cNvSpPr txBox="1"/>
              <p:nvPr/>
            </p:nvSpPr>
            <p:spPr>
              <a:xfrm>
                <a:off x="2590920" y="3352680"/>
                <a:ext cx="3557520" cy="60660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cos</m:t>
                              </m:r>
                              <m:r>
                                <m:t xml:space="preserve">θ</m:t>
                              </m:r>
                            </m:e>
                            <m:e>
                              <m:r>
                                <m:t xml:space="preserve">−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sin</m:t>
                              </m:r>
                              <m:r>
                                <m:t xml:space="preserve">θ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sin</m:t>
                              </m:r>
                              <m:r>
                                <m:t xml:space="preserve">θ</m:t>
                              </m:r>
                            </m:e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cos</m:t>
                              </m:r>
                              <m:r>
                                <m:t xml:space="preserve">θ</m:t>
                              </m:r>
                            </m:e>
                          </m:mr>
                        </m:m>
                      </m:e>
                    </m:d>
                    <m:r>
                      <m:t xml:space="preserve">⋅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x</m:t>
                              </m:r>
                            </m:e>
                          </m:mr>
                          <m:mr>
                            <m:e>
                              <m:r>
                                <m:t xml:space="preserve">y</m:t>
                              </m:r>
                            </m:e>
                          </m:mr>
                        </m:m>
                      </m:e>
                    </m:d>
                    <m:r>
                      <m:t xml:space="preserve">=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x</m:t>
                              </m:r>
                              <m:r>
                                <m:t xml:space="preserve">⋅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cos</m:t>
                              </m:r>
                              <m:r>
                                <m:t xml:space="preserve">θ</m:t>
                              </m:r>
                              <m:r>
                                <m:t xml:space="preserve">−</m:t>
                              </m:r>
                              <m:r>
                                <m:t xml:space="preserve">y</m:t>
                              </m:r>
                              <m:r>
                                <m:t xml:space="preserve">⋅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sin</m:t>
                              </m:r>
                              <m:r>
                                <m:t xml:space="preserve">θ</m:t>
                              </m:r>
                            </m:e>
                          </m:mr>
                          <m:mr>
                            <m:e>
                              <m:r>
                                <m:t xml:space="preserve">x</m:t>
                              </m:r>
                              <m:r>
                                <m:t xml:space="preserve">⋅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sin</m:t>
                              </m:r>
                              <m:r>
                                <m:t xml:space="preserve">θ</m:t>
                              </m:r>
                              <m:r>
                                <m:t xml:space="preserve">+</m:t>
                              </m:r>
                              <m:r>
                                <m:t xml:space="preserve">y</m:t>
                              </m:r>
                              <m:r>
                                <m:t xml:space="preserve">⋅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cos</m:t>
                              </m:r>
                              <m:r>
                                <m:t xml:space="preserve">θ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398" name="Formula 4"/>
              <p:cNvSpPr txBox="1"/>
              <p:nvPr/>
            </p:nvSpPr>
            <p:spPr>
              <a:xfrm>
                <a:off x="4343400" y="4114800"/>
                <a:ext cx="1871640" cy="60660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=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5</m:t>
                              </m:r>
                              <m:r>
                                <m:t xml:space="preserve">⋅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cos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90</m:t>
                              </m:r>
                              <m:r>
                                <m:t xml:space="preserve">−</m:t>
                              </m:r>
                              <m:r>
                                <m:t xml:space="preserve">1</m:t>
                              </m:r>
                              <m:r>
                                <m:t xml:space="preserve">⋅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sin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90</m:t>
                              </m:r>
                            </m:e>
                          </m:mr>
                          <m:mr>
                            <m:e>
                              <m:r>
                                <m:t xml:space="preserve">5</m:t>
                              </m:r>
                              <m:r>
                                <m:t xml:space="preserve">⋅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sin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90</m:t>
                              </m:r>
                              <m:r>
                                <m:t xml:space="preserve">+</m:t>
                              </m:r>
                              <m:r>
                                <m:t xml:space="preserve">1</m:t>
                              </m:r>
                              <m:r>
                                <m:t xml:space="preserve">⋅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cos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90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399" name="Formula 5"/>
              <p:cNvSpPr txBox="1"/>
              <p:nvPr/>
            </p:nvSpPr>
            <p:spPr>
              <a:xfrm>
                <a:off x="4343400" y="4876920"/>
                <a:ext cx="1079640" cy="6062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=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5</m:t>
                              </m:r>
                              <m:r>
                                <m:t xml:space="preserve">⋅</m:t>
                              </m:r>
                              <m:r>
                                <m:t xml:space="preserve">0</m:t>
                              </m:r>
                              <m:r>
                                <m:t xml:space="preserve">−</m:t>
                              </m:r>
                              <m:r>
                                <m:t xml:space="preserve">1</m:t>
                              </m:r>
                              <m:r>
                                <m:t xml:space="preserve">⋅</m:t>
                              </m:r>
                              <m:r>
                                <m:t xml:space="preserve">1</m:t>
                              </m:r>
                            </m:e>
                          </m:mr>
                          <m:mr>
                            <m:e>
                              <m:r>
                                <m:t xml:space="preserve">5</m:t>
                              </m:r>
                              <m:r>
                                <m:t xml:space="preserve">⋅</m:t>
                              </m:r>
                              <m:r>
                                <m:t xml:space="preserve">1</m:t>
                              </m:r>
                              <m:r>
                                <m:t xml:space="preserve">+</m:t>
                              </m:r>
                              <m:r>
                                <m:t xml:space="preserve">1</m:t>
                              </m:r>
                              <m:r>
                                <m:t xml:space="preserve">⋅</m:t>
                              </m:r>
                              <m:r>
                                <m:t xml:space="preserve">0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400" name="Formula 6"/>
              <p:cNvSpPr txBox="1"/>
              <p:nvPr/>
            </p:nvSpPr>
            <p:spPr>
              <a:xfrm>
                <a:off x="4343400" y="5562720"/>
                <a:ext cx="606600" cy="6062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=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−</m:t>
                              </m:r>
                              <m:r>
                                <m:t xml:space="preserve">1</m:t>
                              </m:r>
                            </m:e>
                          </m:mr>
                          <m:mr>
                            <m:e>
                              <m:r>
                                <m:t xml:space="preserve">5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</p:spTree>
  </p:cSld>
  <p:timing>
    <p:tnLst>
      <p:par>
        <p:cTn id="129" dur="indefinite" restart="never" nodeType="tmRoot">
          <p:childTnLst>
            <p:seq>
              <p:cTn id="130" dur="indefinite" nodeType="mainSeq">
                <p:childTnLst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CustomShape 1"/>
          <p:cNvSpPr/>
          <p:nvPr/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Scaling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2" name="CustomShape 2"/>
          <p:cNvSpPr/>
          <p:nvPr/>
        </p:nvSpPr>
        <p:spPr>
          <a:xfrm>
            <a:off x="0" y="762120"/>
            <a:ext cx="4495680" cy="586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Scaling changes the size of an object and involves two scale factors, S</a:t>
            </a:r>
            <a:r>
              <a:rPr b="1" lang="en-US" sz="2400" spc="-1" strike="noStrike" baseline="-25000">
                <a:solidFill>
                  <a:srgbClr val="000000"/>
                </a:solidFill>
                <a:latin typeface="Times New Roman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and S</a:t>
            </a:r>
            <a:r>
              <a:rPr b="1" lang="en-US" sz="2400" spc="-1" strike="noStrike" baseline="-20000">
                <a:solidFill>
                  <a:srgbClr val="000000"/>
                </a:solidFill>
                <a:latin typeface="Times New Roman"/>
              </a:rPr>
              <a:t>y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for the x- and y- coordinates respectively.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Scales are about the origin.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We can write the components: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 algn="ctr">
              <a:lnSpc>
                <a:spcPct val="90000"/>
              </a:lnSpc>
              <a:spcBef>
                <a:spcPts val="598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i="1" lang="en-US" sz="2400" spc="-1" strike="noStrike">
                <a:solidFill>
                  <a:srgbClr val="ff3300"/>
                </a:solidFill>
                <a:latin typeface="Times New Roman"/>
              </a:rPr>
              <a:t>p</a:t>
            </a:r>
            <a:r>
              <a:rPr b="1" lang="en-US" sz="2400" spc="-1" strike="noStrike">
                <a:solidFill>
                  <a:srgbClr val="ff3300"/>
                </a:solidFill>
                <a:latin typeface="Times New Roman"/>
                <a:ea typeface="Arial"/>
              </a:rPr>
              <a:t>'</a:t>
            </a:r>
            <a:r>
              <a:rPr b="1" i="1" lang="en-US" sz="2400" spc="-1" strike="noStrike" baseline="-25000">
                <a:solidFill>
                  <a:srgbClr val="ccccff"/>
                </a:solidFill>
                <a:latin typeface="Times New Roman"/>
              </a:rPr>
              <a:t>x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= </a:t>
            </a:r>
            <a:r>
              <a:rPr b="1" i="1" lang="en-US" sz="2400" spc="-1" strike="noStrike">
                <a:solidFill>
                  <a:srgbClr val="00ff00"/>
                </a:solidFill>
                <a:latin typeface="Times New Roman"/>
              </a:rPr>
              <a:t>s</a:t>
            </a:r>
            <a:r>
              <a:rPr b="1" i="1" lang="en-US" sz="2400" spc="-1" strike="noStrike" baseline="-25000">
                <a:solidFill>
                  <a:srgbClr val="00ff00"/>
                </a:solidFill>
                <a:latin typeface="Times New Roman"/>
              </a:rPr>
              <a:t>x</a:t>
            </a:r>
            <a:r>
              <a:rPr b="1" i="1" lang="en-US" sz="2400" spc="-1" strike="noStrike" baseline="-250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Arial"/>
              </a:rPr>
              <a:t>•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i="1" lang="en-US" sz="2400" spc="-1" strike="noStrike">
                <a:solidFill>
                  <a:srgbClr val="3333cc"/>
                </a:solidFill>
                <a:latin typeface="Times New Roman"/>
              </a:rPr>
              <a:t>p</a:t>
            </a:r>
            <a:r>
              <a:rPr b="1" i="1" lang="en-US" sz="2400" spc="-1" strike="noStrike" baseline="-25000">
                <a:solidFill>
                  <a:srgbClr val="3333cc"/>
                </a:solidFill>
                <a:latin typeface="Times New Roman"/>
              </a:rPr>
              <a:t>x 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 algn="ctr">
              <a:lnSpc>
                <a:spcPct val="90000"/>
              </a:lnSpc>
              <a:spcBef>
                <a:spcPts val="598"/>
              </a:spcBef>
            </a:pPr>
            <a:r>
              <a:rPr b="1" i="1" lang="en-US" sz="2400" spc="-1" strike="noStrike">
                <a:solidFill>
                  <a:srgbClr val="ff3300"/>
                </a:solidFill>
                <a:latin typeface="Times New Roman"/>
              </a:rPr>
              <a:t>p</a:t>
            </a:r>
            <a:r>
              <a:rPr b="1" lang="en-US" sz="2400" spc="-1" strike="noStrike">
                <a:solidFill>
                  <a:srgbClr val="ff3300"/>
                </a:solidFill>
                <a:latin typeface="Times New Roman"/>
                <a:ea typeface="Arial"/>
              </a:rPr>
              <a:t>'</a:t>
            </a:r>
            <a:r>
              <a:rPr b="1" i="1" lang="en-US" sz="2400" spc="-1" strike="noStrike" baseline="-25000">
                <a:solidFill>
                  <a:srgbClr val="ccccff"/>
                </a:solidFill>
                <a:latin typeface="Times New Roman"/>
              </a:rPr>
              <a:t>y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= </a:t>
            </a:r>
            <a:r>
              <a:rPr b="1" i="1" lang="en-US" sz="2400" spc="-1" strike="noStrike">
                <a:solidFill>
                  <a:srgbClr val="00ff00"/>
                </a:solidFill>
                <a:latin typeface="Times New Roman"/>
              </a:rPr>
              <a:t>s</a:t>
            </a:r>
            <a:r>
              <a:rPr b="1" i="1" lang="en-US" sz="2400" spc="-1" strike="noStrike" baseline="-25000">
                <a:solidFill>
                  <a:srgbClr val="00ff00"/>
                </a:solidFill>
                <a:latin typeface="Times New Roman"/>
              </a:rPr>
              <a:t>y</a:t>
            </a:r>
            <a:r>
              <a:rPr b="1" i="1" lang="en-US" sz="2400" spc="-1" strike="noStrike" baseline="-250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Arial"/>
              </a:rPr>
              <a:t>•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i="1" lang="en-US" sz="2400" spc="-1" strike="noStrike">
                <a:solidFill>
                  <a:srgbClr val="3333cc"/>
                </a:solidFill>
                <a:latin typeface="Times New Roman"/>
              </a:rPr>
              <a:t>p</a:t>
            </a:r>
            <a:r>
              <a:rPr b="1" i="1" lang="en-US" sz="2400" spc="-1" strike="noStrike" baseline="-25000">
                <a:solidFill>
                  <a:srgbClr val="3333cc"/>
                </a:solidFill>
                <a:latin typeface="Times New Roman"/>
              </a:rPr>
              <a:t>y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or in matrix form: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 algn="ctr">
              <a:lnSpc>
                <a:spcPct val="90000"/>
              </a:lnSpc>
              <a:spcBef>
                <a:spcPts val="598"/>
              </a:spcBef>
            </a:pPr>
            <a:r>
              <a:rPr b="1" lang="en-US" sz="2400" spc="-1" strike="noStrike">
                <a:solidFill>
                  <a:srgbClr val="ff3300"/>
                </a:solidFill>
                <a:latin typeface="Times New Roman"/>
              </a:rPr>
              <a:t>P</a:t>
            </a:r>
            <a:r>
              <a:rPr b="1" lang="en-US" sz="2400" spc="-1" strike="noStrike">
                <a:solidFill>
                  <a:srgbClr val="ff3300"/>
                </a:solidFill>
                <a:latin typeface="Times New Roman"/>
                <a:ea typeface="Arial"/>
              </a:rPr>
              <a:t>'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= </a:t>
            </a:r>
            <a:r>
              <a:rPr b="1" lang="en-US" sz="2400" spc="-1" strike="noStrike">
                <a:solidFill>
                  <a:srgbClr val="00ff00"/>
                </a:solidFill>
                <a:latin typeface="Times New Roman"/>
              </a:rPr>
              <a:t>S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Arial"/>
              </a:rPr>
              <a:t>•</a:t>
            </a:r>
            <a:r>
              <a:rPr b="1" lang="en-US" sz="2400" spc="-1" strike="noStrike">
                <a:solidFill>
                  <a:srgbClr val="00ff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P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Scale matrix as: 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403" name="Group 3"/>
          <p:cNvGrpSpPr/>
          <p:nvPr/>
        </p:nvGrpSpPr>
        <p:grpSpPr>
          <a:xfrm>
            <a:off x="4952880" y="1905120"/>
            <a:ext cx="3276720" cy="3047760"/>
            <a:chOff x="4952880" y="1905120"/>
            <a:chExt cx="3276720" cy="3047760"/>
          </a:xfrm>
        </p:grpSpPr>
        <p:grpSp>
          <p:nvGrpSpPr>
            <p:cNvPr id="404" name="Group 4"/>
            <p:cNvGrpSpPr/>
            <p:nvPr/>
          </p:nvGrpSpPr>
          <p:grpSpPr>
            <a:xfrm>
              <a:off x="4952880" y="1905120"/>
              <a:ext cx="3276720" cy="3047760"/>
              <a:chOff x="4952880" y="1905120"/>
              <a:chExt cx="3276720" cy="3047760"/>
            </a:xfrm>
          </p:grpSpPr>
          <p:sp>
            <p:nvSpPr>
              <p:cNvPr id="405" name="Line 5"/>
              <p:cNvSpPr/>
              <p:nvPr/>
            </p:nvSpPr>
            <p:spPr>
              <a:xfrm>
                <a:off x="4952880" y="1905120"/>
                <a:ext cx="0" cy="3047760"/>
              </a:xfrm>
              <a:prstGeom prst="line">
                <a:avLst/>
              </a:prstGeom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6" name="Line 6"/>
              <p:cNvSpPr/>
              <p:nvPr/>
            </p:nvSpPr>
            <p:spPr>
              <a:xfrm>
                <a:off x="4952880" y="4952880"/>
                <a:ext cx="3276720" cy="0"/>
              </a:xfrm>
              <a:prstGeom prst="line">
                <a:avLst/>
              </a:prstGeom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07" name="Line 7"/>
            <p:cNvSpPr/>
            <p:nvPr/>
          </p:nvSpPr>
          <p:spPr>
            <a:xfrm>
              <a:off x="52578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8" name="Line 8"/>
            <p:cNvSpPr/>
            <p:nvPr/>
          </p:nvSpPr>
          <p:spPr>
            <a:xfrm>
              <a:off x="556272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9" name="Line 9"/>
            <p:cNvSpPr/>
            <p:nvPr/>
          </p:nvSpPr>
          <p:spPr>
            <a:xfrm>
              <a:off x="586728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0" name="Line 10"/>
            <p:cNvSpPr/>
            <p:nvPr/>
          </p:nvSpPr>
          <p:spPr>
            <a:xfrm>
              <a:off x="61722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1" name="Line 11"/>
            <p:cNvSpPr/>
            <p:nvPr/>
          </p:nvSpPr>
          <p:spPr>
            <a:xfrm>
              <a:off x="647712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2" name="Line 12"/>
            <p:cNvSpPr/>
            <p:nvPr/>
          </p:nvSpPr>
          <p:spPr>
            <a:xfrm>
              <a:off x="678168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3" name="Line 13"/>
            <p:cNvSpPr/>
            <p:nvPr/>
          </p:nvSpPr>
          <p:spPr>
            <a:xfrm>
              <a:off x="70866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4" name="Line 14"/>
            <p:cNvSpPr/>
            <p:nvPr/>
          </p:nvSpPr>
          <p:spPr>
            <a:xfrm>
              <a:off x="739152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5" name="Line 15"/>
            <p:cNvSpPr/>
            <p:nvPr/>
          </p:nvSpPr>
          <p:spPr>
            <a:xfrm>
              <a:off x="769608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6" name="Line 16"/>
            <p:cNvSpPr/>
            <p:nvPr/>
          </p:nvSpPr>
          <p:spPr>
            <a:xfrm>
              <a:off x="8001000" y="1905120"/>
              <a:ext cx="0" cy="30477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7" name="Line 17"/>
            <p:cNvSpPr/>
            <p:nvPr/>
          </p:nvSpPr>
          <p:spPr>
            <a:xfrm>
              <a:off x="4952880" y="464832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8" name="Line 18"/>
            <p:cNvSpPr/>
            <p:nvPr/>
          </p:nvSpPr>
          <p:spPr>
            <a:xfrm>
              <a:off x="4952880" y="434340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9" name="Line 19"/>
            <p:cNvSpPr/>
            <p:nvPr/>
          </p:nvSpPr>
          <p:spPr>
            <a:xfrm>
              <a:off x="4952880" y="403848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0" name="Line 20"/>
            <p:cNvSpPr/>
            <p:nvPr/>
          </p:nvSpPr>
          <p:spPr>
            <a:xfrm>
              <a:off x="4952880" y="373392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1" name="Line 21"/>
            <p:cNvSpPr/>
            <p:nvPr/>
          </p:nvSpPr>
          <p:spPr>
            <a:xfrm>
              <a:off x="4952880" y="342900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2" name="Line 22"/>
            <p:cNvSpPr/>
            <p:nvPr/>
          </p:nvSpPr>
          <p:spPr>
            <a:xfrm>
              <a:off x="4952880" y="312408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3" name="Line 23"/>
            <p:cNvSpPr/>
            <p:nvPr/>
          </p:nvSpPr>
          <p:spPr>
            <a:xfrm>
              <a:off x="4952880" y="281952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4" name="Line 24"/>
            <p:cNvSpPr/>
            <p:nvPr/>
          </p:nvSpPr>
          <p:spPr>
            <a:xfrm>
              <a:off x="4952880" y="251460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5" name="Line 25"/>
            <p:cNvSpPr/>
            <p:nvPr/>
          </p:nvSpPr>
          <p:spPr>
            <a:xfrm>
              <a:off x="4952880" y="2209680"/>
              <a:ext cx="32767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26" name="Group 26"/>
          <p:cNvGrpSpPr/>
          <p:nvPr/>
        </p:nvGrpSpPr>
        <p:grpSpPr>
          <a:xfrm>
            <a:off x="5410080" y="2362320"/>
            <a:ext cx="2133720" cy="2133360"/>
            <a:chOff x="5410080" y="2362320"/>
            <a:chExt cx="2133720" cy="2133360"/>
          </a:xfrm>
        </p:grpSpPr>
        <p:sp>
          <p:nvSpPr>
            <p:cNvPr id="427" name="Line 27"/>
            <p:cNvSpPr/>
            <p:nvPr/>
          </p:nvSpPr>
          <p:spPr>
            <a:xfrm flipV="1">
              <a:off x="5410080" y="2362320"/>
              <a:ext cx="914400" cy="18288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8" name="Line 28"/>
            <p:cNvSpPr/>
            <p:nvPr/>
          </p:nvSpPr>
          <p:spPr>
            <a:xfrm flipV="1">
              <a:off x="5410080" y="3581280"/>
              <a:ext cx="914400" cy="9144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9" name="Line 29"/>
            <p:cNvSpPr/>
            <p:nvPr/>
          </p:nvSpPr>
          <p:spPr>
            <a:xfrm flipV="1">
              <a:off x="5715000" y="3581280"/>
              <a:ext cx="1828800" cy="9144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30" name="CustomShape 30"/>
          <p:cNvSpPr/>
          <p:nvPr/>
        </p:nvSpPr>
        <p:spPr>
          <a:xfrm>
            <a:off x="5410080" y="4114800"/>
            <a:ext cx="304920" cy="380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1680">
            <a:solidFill>
              <a:srgbClr val="3333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31" name="CustomShape 31"/>
          <p:cNvSpPr/>
          <p:nvPr/>
        </p:nvSpPr>
        <p:spPr>
          <a:xfrm>
            <a:off x="6324480" y="2362320"/>
            <a:ext cx="1219320" cy="1218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1680">
            <a:solidFill>
              <a:srgbClr val="ff33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32" name="Group 32"/>
          <p:cNvGrpSpPr/>
          <p:nvPr/>
        </p:nvGrpSpPr>
        <p:grpSpPr>
          <a:xfrm>
            <a:off x="4952520" y="4191120"/>
            <a:ext cx="762120" cy="761760"/>
            <a:chOff x="4952520" y="4191120"/>
            <a:chExt cx="762120" cy="761760"/>
          </a:xfrm>
        </p:grpSpPr>
        <p:sp>
          <p:nvSpPr>
            <p:cNvPr id="433" name="Line 33"/>
            <p:cNvSpPr/>
            <p:nvPr/>
          </p:nvSpPr>
          <p:spPr>
            <a:xfrm flipH="1">
              <a:off x="4952880" y="4191120"/>
              <a:ext cx="457200" cy="76176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4" name="Line 34"/>
            <p:cNvSpPr/>
            <p:nvPr/>
          </p:nvSpPr>
          <p:spPr>
            <a:xfrm flipH="1">
              <a:off x="4952880" y="4495680"/>
              <a:ext cx="457200" cy="4572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5" name="Line 35"/>
            <p:cNvSpPr/>
            <p:nvPr/>
          </p:nvSpPr>
          <p:spPr>
            <a:xfrm flipH="1">
              <a:off x="4952520" y="4495680"/>
              <a:ext cx="762120" cy="4572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mc:AlternateContent>
        <mc:Choice xmlns:a14="http://schemas.microsoft.com/office/drawing/2010/main" Requires="a14">
          <p:sp>
            <p:nvSpPr>
              <p:cNvPr id="436" name="Formula 36"/>
              <p:cNvSpPr txBox="1"/>
              <p:nvPr/>
            </p:nvSpPr>
            <p:spPr>
              <a:xfrm>
                <a:off x="1447920" y="5562720"/>
                <a:ext cx="1422360" cy="83160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S</m:t>
                    </m:r>
                    <m:r>
                      <m:t xml:space="preserve">=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sSub>
                                <m:e>
                                  <m:r>
                                    <m:t xml:space="preserve">s</m:t>
                                  </m:r>
                                </m:e>
                                <m:sub>
                                  <m:r>
                                    <m:t xml:space="preserve">x</m:t>
                                  </m:r>
                                </m:sub>
                              </m:sSub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sSub>
                                <m:e>
                                  <m:r>
                                    <m:t xml:space="preserve">s</m:t>
                                  </m:r>
                                </m:e>
                                <m:sub>
                                  <m:r>
                                    <m:t xml:space="preserve">y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p:grpSp>
        <p:nvGrpSpPr>
          <p:cNvPr id="437" name="Group 37"/>
          <p:cNvGrpSpPr/>
          <p:nvPr/>
        </p:nvGrpSpPr>
        <p:grpSpPr>
          <a:xfrm>
            <a:off x="5241960" y="3747960"/>
            <a:ext cx="635040" cy="824040"/>
            <a:chOff x="5241960" y="3747960"/>
            <a:chExt cx="635040" cy="824040"/>
          </a:xfrm>
        </p:grpSpPr>
        <p:grpSp>
          <p:nvGrpSpPr>
            <p:cNvPr id="438" name="Group 38"/>
            <p:cNvGrpSpPr/>
            <p:nvPr/>
          </p:nvGrpSpPr>
          <p:grpSpPr>
            <a:xfrm>
              <a:off x="5334120" y="4038480"/>
              <a:ext cx="542880" cy="533520"/>
              <a:chOff x="5334120" y="4038480"/>
              <a:chExt cx="542880" cy="533520"/>
            </a:xfrm>
          </p:grpSpPr>
          <p:sp>
            <p:nvSpPr>
              <p:cNvPr id="439" name="CustomShape 39"/>
              <p:cNvSpPr/>
              <p:nvPr/>
            </p:nvSpPr>
            <p:spPr>
              <a:xfrm>
                <a:off x="5334120" y="4343400"/>
                <a:ext cx="228600" cy="228600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40" name="CustomShape 40"/>
              <p:cNvSpPr/>
              <p:nvPr/>
            </p:nvSpPr>
            <p:spPr>
              <a:xfrm>
                <a:off x="5648400" y="4343400"/>
                <a:ext cx="228600" cy="228600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41" name="CustomShape 41"/>
              <p:cNvSpPr/>
              <p:nvPr/>
            </p:nvSpPr>
            <p:spPr>
              <a:xfrm>
                <a:off x="5334120" y="4038480"/>
                <a:ext cx="228600" cy="228600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42" name="CustomShape 42"/>
            <p:cNvSpPr/>
            <p:nvPr/>
          </p:nvSpPr>
          <p:spPr>
            <a:xfrm>
              <a:off x="5241960" y="3747960"/>
              <a:ext cx="47304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/>
              <a:r>
                <a:rPr b="1" lang="en-US" sz="1800" spc="-1" strike="noStrike">
                  <a:solidFill>
                    <a:srgbClr val="3333cc"/>
                  </a:solidFill>
                  <a:latin typeface="Times New Roman"/>
                </a:rPr>
                <a:t>P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443" name="Group 43"/>
          <p:cNvGrpSpPr/>
          <p:nvPr/>
        </p:nvGrpSpPr>
        <p:grpSpPr>
          <a:xfrm>
            <a:off x="6157800" y="1866960"/>
            <a:ext cx="1462320" cy="1828800"/>
            <a:chOff x="6157800" y="1866960"/>
            <a:chExt cx="1462320" cy="1828800"/>
          </a:xfrm>
        </p:grpSpPr>
        <p:grpSp>
          <p:nvGrpSpPr>
            <p:cNvPr id="444" name="Group 44"/>
            <p:cNvGrpSpPr/>
            <p:nvPr/>
          </p:nvGrpSpPr>
          <p:grpSpPr>
            <a:xfrm>
              <a:off x="6172200" y="2247840"/>
              <a:ext cx="1447920" cy="1447920"/>
              <a:chOff x="6172200" y="2247840"/>
              <a:chExt cx="1447920" cy="1447920"/>
            </a:xfrm>
          </p:grpSpPr>
          <p:sp>
            <p:nvSpPr>
              <p:cNvPr id="445" name="CustomShape 45"/>
              <p:cNvSpPr/>
              <p:nvPr/>
            </p:nvSpPr>
            <p:spPr>
              <a:xfrm>
                <a:off x="6172200" y="3467160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46" name="CustomShape 46"/>
              <p:cNvSpPr/>
              <p:nvPr/>
            </p:nvSpPr>
            <p:spPr>
              <a:xfrm>
                <a:off x="7391520" y="3467160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47" name="CustomShape 47"/>
              <p:cNvSpPr/>
              <p:nvPr/>
            </p:nvSpPr>
            <p:spPr>
              <a:xfrm>
                <a:off x="6172200" y="2247840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48" name="CustomShape 48"/>
            <p:cNvSpPr/>
            <p:nvPr/>
          </p:nvSpPr>
          <p:spPr>
            <a:xfrm>
              <a:off x="6157800" y="1866960"/>
              <a:ext cx="39708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ff3300"/>
                  </a:solidFill>
                  <a:latin typeface="Times New Roman"/>
                </a:rPr>
                <a:t>P’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</p:spTree>
  </p:cSld>
  <p:timing>
    <p:tnLst>
      <p:par>
        <p:cTn id="147" dur="indefinite" restart="never" nodeType="tmRoot">
          <p:childTnLst>
            <p:seq>
              <p:cTn id="148" dur="indefinite" nodeType="mainSeq">
                <p:childTnLst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57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6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7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 additive="repl">
                                        <p:cTn id="172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CustomShape 1"/>
          <p:cNvSpPr/>
          <p:nvPr/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Scaling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0" name="CustomShape 2"/>
          <p:cNvSpPr/>
          <p:nvPr/>
        </p:nvSpPr>
        <p:spPr>
          <a:xfrm>
            <a:off x="0" y="762120"/>
            <a:ext cx="5105520" cy="175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If the scale factors are in between 0 and 1 </a:t>
            </a:r>
            <a:r>
              <a:rPr b="1" lang="en-US" sz="2400" spc="-1" strike="noStrike">
                <a:solidFill>
                  <a:srgbClr val="000000"/>
                </a:solidFill>
                <a:latin typeface="Wingdings"/>
                <a:ea typeface="Wingdings"/>
              </a:rPr>
              <a:t>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the points will be moved closer to the origin </a:t>
            </a:r>
            <a:r>
              <a:rPr b="1" lang="en-US" sz="2400" spc="-1" strike="noStrike">
                <a:solidFill>
                  <a:srgbClr val="000000"/>
                </a:solidFill>
                <a:latin typeface="Wingdings"/>
                <a:ea typeface="Wingdings"/>
              </a:rPr>
              <a:t>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the object will be smaller.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451" name="Group 3"/>
          <p:cNvGrpSpPr/>
          <p:nvPr/>
        </p:nvGrpSpPr>
        <p:grpSpPr>
          <a:xfrm>
            <a:off x="5410080" y="1600200"/>
            <a:ext cx="3352680" cy="3352320"/>
            <a:chOff x="5410080" y="1600200"/>
            <a:chExt cx="3352680" cy="3352320"/>
          </a:xfrm>
        </p:grpSpPr>
        <p:sp>
          <p:nvSpPr>
            <p:cNvPr id="452" name="Line 4"/>
            <p:cNvSpPr/>
            <p:nvPr/>
          </p:nvSpPr>
          <p:spPr>
            <a:xfrm>
              <a:off x="5410080" y="1600200"/>
              <a:ext cx="0" cy="335232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3" name="Line 5"/>
            <p:cNvSpPr/>
            <p:nvPr/>
          </p:nvSpPr>
          <p:spPr>
            <a:xfrm>
              <a:off x="5410080" y="4952520"/>
              <a:ext cx="3352680" cy="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54" name="Line 6"/>
          <p:cNvSpPr/>
          <p:nvPr/>
        </p:nvSpPr>
        <p:spPr>
          <a:xfrm>
            <a:off x="571500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5" name="Line 7"/>
          <p:cNvSpPr/>
          <p:nvPr/>
        </p:nvSpPr>
        <p:spPr>
          <a:xfrm>
            <a:off x="601992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6" name="Line 8"/>
          <p:cNvSpPr/>
          <p:nvPr/>
        </p:nvSpPr>
        <p:spPr>
          <a:xfrm>
            <a:off x="632448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7" name="Line 9"/>
          <p:cNvSpPr/>
          <p:nvPr/>
        </p:nvSpPr>
        <p:spPr>
          <a:xfrm>
            <a:off x="662940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8" name="Line 10"/>
          <p:cNvSpPr/>
          <p:nvPr/>
        </p:nvSpPr>
        <p:spPr>
          <a:xfrm>
            <a:off x="693432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9" name="Line 11"/>
          <p:cNvSpPr/>
          <p:nvPr/>
        </p:nvSpPr>
        <p:spPr>
          <a:xfrm>
            <a:off x="723888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0" name="Line 12"/>
          <p:cNvSpPr/>
          <p:nvPr/>
        </p:nvSpPr>
        <p:spPr>
          <a:xfrm>
            <a:off x="754380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1" name="Line 13"/>
          <p:cNvSpPr/>
          <p:nvPr/>
        </p:nvSpPr>
        <p:spPr>
          <a:xfrm>
            <a:off x="784872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2" name="Line 14"/>
          <p:cNvSpPr/>
          <p:nvPr/>
        </p:nvSpPr>
        <p:spPr>
          <a:xfrm>
            <a:off x="815328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3" name="Line 15"/>
          <p:cNvSpPr/>
          <p:nvPr/>
        </p:nvSpPr>
        <p:spPr>
          <a:xfrm>
            <a:off x="845820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4" name="Line 16"/>
          <p:cNvSpPr/>
          <p:nvPr/>
        </p:nvSpPr>
        <p:spPr>
          <a:xfrm>
            <a:off x="5410080" y="464832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5" name="Line 17"/>
          <p:cNvSpPr/>
          <p:nvPr/>
        </p:nvSpPr>
        <p:spPr>
          <a:xfrm>
            <a:off x="5410080" y="434340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6" name="Line 18"/>
          <p:cNvSpPr/>
          <p:nvPr/>
        </p:nvSpPr>
        <p:spPr>
          <a:xfrm>
            <a:off x="5410080" y="403848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7" name="Line 19"/>
          <p:cNvSpPr/>
          <p:nvPr/>
        </p:nvSpPr>
        <p:spPr>
          <a:xfrm>
            <a:off x="5410080" y="373392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8" name="Line 20"/>
          <p:cNvSpPr/>
          <p:nvPr/>
        </p:nvSpPr>
        <p:spPr>
          <a:xfrm>
            <a:off x="5410080" y="342900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9" name="Line 21"/>
          <p:cNvSpPr/>
          <p:nvPr/>
        </p:nvSpPr>
        <p:spPr>
          <a:xfrm>
            <a:off x="5410080" y="312408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70" name="Line 22"/>
          <p:cNvSpPr/>
          <p:nvPr/>
        </p:nvSpPr>
        <p:spPr>
          <a:xfrm>
            <a:off x="5410080" y="281952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71" name="Line 23"/>
          <p:cNvSpPr/>
          <p:nvPr/>
        </p:nvSpPr>
        <p:spPr>
          <a:xfrm>
            <a:off x="5410080" y="251460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72" name="Line 24"/>
          <p:cNvSpPr/>
          <p:nvPr/>
        </p:nvSpPr>
        <p:spPr>
          <a:xfrm>
            <a:off x="5410080" y="220968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73" name="Group 25"/>
          <p:cNvGrpSpPr/>
          <p:nvPr/>
        </p:nvGrpSpPr>
        <p:grpSpPr>
          <a:xfrm>
            <a:off x="5715000" y="3962520"/>
            <a:ext cx="762120" cy="685800"/>
            <a:chOff x="5715000" y="3962520"/>
            <a:chExt cx="762120" cy="685800"/>
          </a:xfrm>
        </p:grpSpPr>
        <p:sp>
          <p:nvSpPr>
            <p:cNvPr id="474" name="CustomShape 26"/>
            <p:cNvSpPr/>
            <p:nvPr/>
          </p:nvSpPr>
          <p:spPr>
            <a:xfrm>
              <a:off x="5715000" y="4419720"/>
              <a:ext cx="228600" cy="228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5" name="CustomShape 27"/>
            <p:cNvSpPr/>
            <p:nvPr/>
          </p:nvSpPr>
          <p:spPr>
            <a:xfrm>
              <a:off x="6248520" y="4419720"/>
              <a:ext cx="228600" cy="228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6" name="CustomShape 28"/>
            <p:cNvSpPr/>
            <p:nvPr/>
          </p:nvSpPr>
          <p:spPr>
            <a:xfrm>
              <a:off x="5715000" y="3962520"/>
              <a:ext cx="228600" cy="228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77" name="CustomShape 29"/>
          <p:cNvSpPr/>
          <p:nvPr/>
        </p:nvSpPr>
        <p:spPr>
          <a:xfrm>
            <a:off x="5791320" y="4038480"/>
            <a:ext cx="609480" cy="533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1680">
            <a:solidFill>
              <a:srgbClr val="ff33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78" name="Line 30"/>
          <p:cNvSpPr/>
          <p:nvPr/>
        </p:nvSpPr>
        <p:spPr>
          <a:xfrm>
            <a:off x="876312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79" name="Line 31"/>
          <p:cNvSpPr/>
          <p:nvPr/>
        </p:nvSpPr>
        <p:spPr>
          <a:xfrm>
            <a:off x="5410080" y="190512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0" name="Line 32"/>
          <p:cNvSpPr/>
          <p:nvPr/>
        </p:nvSpPr>
        <p:spPr>
          <a:xfrm>
            <a:off x="5410080" y="160020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81" name="Group 33"/>
          <p:cNvGrpSpPr/>
          <p:nvPr/>
        </p:nvGrpSpPr>
        <p:grpSpPr>
          <a:xfrm>
            <a:off x="6019920" y="3124080"/>
            <a:ext cx="1218960" cy="1257480"/>
            <a:chOff x="6019920" y="3124080"/>
            <a:chExt cx="1218960" cy="1257480"/>
          </a:xfrm>
        </p:grpSpPr>
        <p:sp>
          <p:nvSpPr>
            <p:cNvPr id="482" name="CustomShape 34"/>
            <p:cNvSpPr/>
            <p:nvPr/>
          </p:nvSpPr>
          <p:spPr>
            <a:xfrm>
              <a:off x="6019920" y="4152960"/>
              <a:ext cx="228600" cy="228600"/>
            </a:xfrm>
            <a:prstGeom prst="ellipse">
              <a:avLst/>
            </a:prstGeom>
            <a:solidFill>
              <a:srgbClr val="3333c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3" name="CustomShape 35"/>
            <p:cNvSpPr/>
            <p:nvPr/>
          </p:nvSpPr>
          <p:spPr>
            <a:xfrm>
              <a:off x="7010280" y="4114800"/>
              <a:ext cx="228600" cy="228600"/>
            </a:xfrm>
            <a:prstGeom prst="ellipse">
              <a:avLst/>
            </a:prstGeom>
            <a:solidFill>
              <a:srgbClr val="3333c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4" name="CustomShape 36"/>
            <p:cNvSpPr/>
            <p:nvPr/>
          </p:nvSpPr>
          <p:spPr>
            <a:xfrm>
              <a:off x="6019920" y="3124080"/>
              <a:ext cx="228600" cy="228600"/>
            </a:xfrm>
            <a:prstGeom prst="ellipse">
              <a:avLst/>
            </a:prstGeom>
            <a:solidFill>
              <a:srgbClr val="3333c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85" name="CustomShape 37"/>
          <p:cNvSpPr/>
          <p:nvPr/>
        </p:nvSpPr>
        <p:spPr>
          <a:xfrm>
            <a:off x="6095880" y="3200400"/>
            <a:ext cx="1067040" cy="1066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1680">
            <a:solidFill>
              <a:srgbClr val="3333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86" name="Group 38"/>
          <p:cNvGrpSpPr/>
          <p:nvPr/>
        </p:nvGrpSpPr>
        <p:grpSpPr>
          <a:xfrm>
            <a:off x="5791320" y="3200400"/>
            <a:ext cx="1371240" cy="1371600"/>
            <a:chOff x="5791320" y="3200400"/>
            <a:chExt cx="1371240" cy="1371600"/>
          </a:xfrm>
        </p:grpSpPr>
        <p:sp>
          <p:nvSpPr>
            <p:cNvPr id="487" name="Line 39"/>
            <p:cNvSpPr/>
            <p:nvPr/>
          </p:nvSpPr>
          <p:spPr>
            <a:xfrm flipH="1">
              <a:off x="5791320" y="4267080"/>
              <a:ext cx="304560" cy="30492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8" name="Line 40"/>
            <p:cNvSpPr/>
            <p:nvPr/>
          </p:nvSpPr>
          <p:spPr>
            <a:xfrm flipH="1">
              <a:off x="5791320" y="3200400"/>
              <a:ext cx="304560" cy="83808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9" name="Line 41"/>
            <p:cNvSpPr/>
            <p:nvPr/>
          </p:nvSpPr>
          <p:spPr>
            <a:xfrm flipH="1">
              <a:off x="6324120" y="4267080"/>
              <a:ext cx="838440" cy="30492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90" name="Group 42"/>
          <p:cNvGrpSpPr/>
          <p:nvPr/>
        </p:nvGrpSpPr>
        <p:grpSpPr>
          <a:xfrm>
            <a:off x="76320" y="2133720"/>
            <a:ext cx="6365160" cy="1930320"/>
            <a:chOff x="76320" y="2133720"/>
            <a:chExt cx="6365160" cy="1930320"/>
          </a:xfrm>
        </p:grpSpPr>
        <p:sp>
          <p:nvSpPr>
            <p:cNvPr id="491" name="CustomShape 43"/>
            <p:cNvSpPr/>
            <p:nvPr/>
          </p:nvSpPr>
          <p:spPr>
            <a:xfrm>
              <a:off x="5623560" y="2781360"/>
              <a:ext cx="81792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3333cc"/>
                  </a:solidFill>
                  <a:latin typeface="Times New Roman"/>
                </a:rPr>
                <a:t>P(2, 5)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492" name="CustomShape 44"/>
            <p:cNvSpPr/>
            <p:nvPr/>
          </p:nvSpPr>
          <p:spPr>
            <a:xfrm>
              <a:off x="5411520" y="3695760"/>
              <a:ext cx="39708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ff3300"/>
                  </a:solidFill>
                  <a:latin typeface="Times New Roman"/>
                </a:rPr>
                <a:t>P’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493" name="CustomShape 45"/>
            <p:cNvSpPr/>
            <p:nvPr/>
          </p:nvSpPr>
          <p:spPr>
            <a:xfrm>
              <a:off x="76320" y="2133720"/>
              <a:ext cx="4572000" cy="11912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>
                <a:buClr>
                  <a:srgbClr val="000000"/>
                </a:buClr>
                <a:buFont typeface="Times New Roman"/>
                <a:buChar char="•"/>
              </a:pP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Example :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  <a:p>
              <a:pPr lvl="1" marL="457200">
                <a:lnSpc>
                  <a:spcPct val="100000"/>
                </a:lnSpc>
                <a:buClr>
                  <a:srgbClr val="3333cc"/>
                </a:buClr>
                <a:buFont typeface="Times New Roman"/>
                <a:buChar char="•"/>
              </a:pPr>
              <a:r>
                <a:rPr b="1" lang="en-US" sz="2400" spc="-1" strike="noStrike">
                  <a:solidFill>
                    <a:srgbClr val="3333cc"/>
                  </a:solidFill>
                  <a:latin typeface="Times New Roman"/>
                </a:rPr>
                <a:t>P(2, 5),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 Sx = 0.5, Sy = 0.5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  <a:p>
              <a:pPr lvl="1" marL="457200">
                <a:lnSpc>
                  <a:spcPct val="100000"/>
                </a:lnSpc>
                <a:buClr>
                  <a:srgbClr val="000000"/>
                </a:buClr>
                <a:buFont typeface="Times New Roman"/>
                <a:buChar char="•"/>
              </a:pP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Find </a:t>
              </a:r>
              <a:r>
                <a:rPr b="1" lang="en-US" sz="2400" spc="-1" strike="noStrike">
                  <a:solidFill>
                    <a:srgbClr val="ff3300"/>
                  </a:solidFill>
                  <a:latin typeface="Times New Roman"/>
                </a:rPr>
                <a:t>P’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 ?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</p:spTree>
  </p:cSld>
  <p:timing>
    <p:tnLst>
      <p:par>
        <p:cTn id="173" dur="indefinite" restart="never" nodeType="tmRoot">
          <p:childTnLst>
            <p:seq>
              <p:cTn id="174" dur="indefinite" nodeType="mainSeq">
                <p:childTnLst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83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2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3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CustomShape 1"/>
          <p:cNvSpPr/>
          <p:nvPr/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Scaling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5" name="CustomShape 2"/>
          <p:cNvSpPr/>
          <p:nvPr/>
        </p:nvSpPr>
        <p:spPr>
          <a:xfrm>
            <a:off x="0" y="762120"/>
            <a:ext cx="5105520" cy="175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b2b2b2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b2b2b2"/>
                </a:solidFill>
                <a:latin typeface="Times New Roman"/>
              </a:rPr>
              <a:t>If the scale factors are in between 0 and 1 </a:t>
            </a:r>
            <a:r>
              <a:rPr b="1" lang="en-US" sz="2400" spc="-1" strike="noStrike">
                <a:solidFill>
                  <a:srgbClr val="b2b2b2"/>
                </a:solidFill>
                <a:latin typeface="Wingdings"/>
                <a:ea typeface="Wingdings"/>
              </a:rPr>
              <a:t></a:t>
            </a:r>
            <a:r>
              <a:rPr b="1" lang="en-US" sz="2400" spc="-1" strike="noStrike">
                <a:solidFill>
                  <a:srgbClr val="b2b2b2"/>
                </a:solidFill>
                <a:latin typeface="Times New Roman"/>
              </a:rPr>
              <a:t> the points will be moved closer to the origin </a:t>
            </a:r>
            <a:r>
              <a:rPr b="1" lang="en-US" sz="2400" spc="-1" strike="noStrike">
                <a:solidFill>
                  <a:srgbClr val="b2b2b2"/>
                </a:solidFill>
                <a:latin typeface="Wingdings"/>
                <a:ea typeface="Wingdings"/>
              </a:rPr>
              <a:t></a:t>
            </a:r>
            <a:r>
              <a:rPr b="1" lang="en-US" sz="2400" spc="-1" strike="noStrike">
                <a:solidFill>
                  <a:srgbClr val="b2b2b2"/>
                </a:solidFill>
                <a:latin typeface="Times New Roman"/>
              </a:rPr>
              <a:t> the object will be smaller.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b2b2b2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496" name="Group 3"/>
          <p:cNvGrpSpPr/>
          <p:nvPr/>
        </p:nvGrpSpPr>
        <p:grpSpPr>
          <a:xfrm>
            <a:off x="5410080" y="1600200"/>
            <a:ext cx="3352680" cy="3352320"/>
            <a:chOff x="5410080" y="1600200"/>
            <a:chExt cx="3352680" cy="3352320"/>
          </a:xfrm>
        </p:grpSpPr>
        <p:sp>
          <p:nvSpPr>
            <p:cNvPr id="497" name="Line 4"/>
            <p:cNvSpPr/>
            <p:nvPr/>
          </p:nvSpPr>
          <p:spPr>
            <a:xfrm>
              <a:off x="5410080" y="1600200"/>
              <a:ext cx="0" cy="335232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8" name="Line 5"/>
            <p:cNvSpPr/>
            <p:nvPr/>
          </p:nvSpPr>
          <p:spPr>
            <a:xfrm>
              <a:off x="5410080" y="4952520"/>
              <a:ext cx="3352680" cy="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99" name="Line 6"/>
          <p:cNvSpPr/>
          <p:nvPr/>
        </p:nvSpPr>
        <p:spPr>
          <a:xfrm>
            <a:off x="571500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0" name="Line 7"/>
          <p:cNvSpPr/>
          <p:nvPr/>
        </p:nvSpPr>
        <p:spPr>
          <a:xfrm>
            <a:off x="601992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1" name="Line 8"/>
          <p:cNvSpPr/>
          <p:nvPr/>
        </p:nvSpPr>
        <p:spPr>
          <a:xfrm>
            <a:off x="632448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2" name="Line 9"/>
          <p:cNvSpPr/>
          <p:nvPr/>
        </p:nvSpPr>
        <p:spPr>
          <a:xfrm>
            <a:off x="662940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3" name="Line 10"/>
          <p:cNvSpPr/>
          <p:nvPr/>
        </p:nvSpPr>
        <p:spPr>
          <a:xfrm>
            <a:off x="693432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4" name="Line 11"/>
          <p:cNvSpPr/>
          <p:nvPr/>
        </p:nvSpPr>
        <p:spPr>
          <a:xfrm>
            <a:off x="723888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5" name="Line 12"/>
          <p:cNvSpPr/>
          <p:nvPr/>
        </p:nvSpPr>
        <p:spPr>
          <a:xfrm>
            <a:off x="754380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6" name="Line 13"/>
          <p:cNvSpPr/>
          <p:nvPr/>
        </p:nvSpPr>
        <p:spPr>
          <a:xfrm>
            <a:off x="784872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7" name="Line 14"/>
          <p:cNvSpPr/>
          <p:nvPr/>
        </p:nvSpPr>
        <p:spPr>
          <a:xfrm>
            <a:off x="815328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8" name="Line 15"/>
          <p:cNvSpPr/>
          <p:nvPr/>
        </p:nvSpPr>
        <p:spPr>
          <a:xfrm>
            <a:off x="845820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9" name="Line 16"/>
          <p:cNvSpPr/>
          <p:nvPr/>
        </p:nvSpPr>
        <p:spPr>
          <a:xfrm>
            <a:off x="5410080" y="464832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0" name="Line 17"/>
          <p:cNvSpPr/>
          <p:nvPr/>
        </p:nvSpPr>
        <p:spPr>
          <a:xfrm>
            <a:off x="5410080" y="434340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1" name="Line 18"/>
          <p:cNvSpPr/>
          <p:nvPr/>
        </p:nvSpPr>
        <p:spPr>
          <a:xfrm>
            <a:off x="5410080" y="403848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2" name="Line 19"/>
          <p:cNvSpPr/>
          <p:nvPr/>
        </p:nvSpPr>
        <p:spPr>
          <a:xfrm>
            <a:off x="5410080" y="373392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3" name="Line 20"/>
          <p:cNvSpPr/>
          <p:nvPr/>
        </p:nvSpPr>
        <p:spPr>
          <a:xfrm>
            <a:off x="5410080" y="342900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4" name="Line 21"/>
          <p:cNvSpPr/>
          <p:nvPr/>
        </p:nvSpPr>
        <p:spPr>
          <a:xfrm>
            <a:off x="5410080" y="312408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5" name="Line 22"/>
          <p:cNvSpPr/>
          <p:nvPr/>
        </p:nvSpPr>
        <p:spPr>
          <a:xfrm>
            <a:off x="5410080" y="281952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6" name="Line 23"/>
          <p:cNvSpPr/>
          <p:nvPr/>
        </p:nvSpPr>
        <p:spPr>
          <a:xfrm>
            <a:off x="5410080" y="251460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7" name="Line 24"/>
          <p:cNvSpPr/>
          <p:nvPr/>
        </p:nvSpPr>
        <p:spPr>
          <a:xfrm>
            <a:off x="5410080" y="220968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18" name="Group 25"/>
          <p:cNvGrpSpPr/>
          <p:nvPr/>
        </p:nvGrpSpPr>
        <p:grpSpPr>
          <a:xfrm>
            <a:off x="5715000" y="3962520"/>
            <a:ext cx="762120" cy="685800"/>
            <a:chOff x="5715000" y="3962520"/>
            <a:chExt cx="762120" cy="685800"/>
          </a:xfrm>
        </p:grpSpPr>
        <p:sp>
          <p:nvSpPr>
            <p:cNvPr id="519" name="CustomShape 26"/>
            <p:cNvSpPr/>
            <p:nvPr/>
          </p:nvSpPr>
          <p:spPr>
            <a:xfrm>
              <a:off x="5715000" y="4419720"/>
              <a:ext cx="228600" cy="2286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0" name="CustomShape 27"/>
            <p:cNvSpPr/>
            <p:nvPr/>
          </p:nvSpPr>
          <p:spPr>
            <a:xfrm>
              <a:off x="6248520" y="4419720"/>
              <a:ext cx="228600" cy="2286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1" name="CustomShape 28"/>
            <p:cNvSpPr/>
            <p:nvPr/>
          </p:nvSpPr>
          <p:spPr>
            <a:xfrm>
              <a:off x="5715000" y="3962520"/>
              <a:ext cx="228600" cy="2286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22" name="Group 29"/>
          <p:cNvGrpSpPr/>
          <p:nvPr/>
        </p:nvGrpSpPr>
        <p:grpSpPr>
          <a:xfrm>
            <a:off x="6667560" y="1600200"/>
            <a:ext cx="2095560" cy="2133720"/>
            <a:chOff x="6667560" y="1600200"/>
            <a:chExt cx="2095560" cy="2133720"/>
          </a:xfrm>
        </p:grpSpPr>
        <p:sp>
          <p:nvSpPr>
            <p:cNvPr id="523" name="CustomShape 30"/>
            <p:cNvSpPr/>
            <p:nvPr/>
          </p:nvSpPr>
          <p:spPr>
            <a:xfrm>
              <a:off x="6667560" y="3467160"/>
              <a:ext cx="228600" cy="228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4" name="CustomShape 31"/>
            <p:cNvSpPr/>
            <p:nvPr/>
          </p:nvSpPr>
          <p:spPr>
            <a:xfrm>
              <a:off x="8534520" y="3505320"/>
              <a:ext cx="228600" cy="228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5" name="CustomShape 32"/>
            <p:cNvSpPr/>
            <p:nvPr/>
          </p:nvSpPr>
          <p:spPr>
            <a:xfrm>
              <a:off x="6667560" y="1600200"/>
              <a:ext cx="228600" cy="228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26" name="Group 33"/>
          <p:cNvGrpSpPr/>
          <p:nvPr/>
        </p:nvGrpSpPr>
        <p:grpSpPr>
          <a:xfrm>
            <a:off x="6095880" y="1676160"/>
            <a:ext cx="2590920" cy="2590560"/>
            <a:chOff x="6095880" y="1676160"/>
            <a:chExt cx="2590920" cy="2590560"/>
          </a:xfrm>
        </p:grpSpPr>
        <p:sp>
          <p:nvSpPr>
            <p:cNvPr id="527" name="Line 34"/>
            <p:cNvSpPr/>
            <p:nvPr/>
          </p:nvSpPr>
          <p:spPr>
            <a:xfrm flipV="1">
              <a:off x="6095880" y="1676160"/>
              <a:ext cx="685800" cy="16002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8" name="Line 35"/>
            <p:cNvSpPr/>
            <p:nvPr/>
          </p:nvSpPr>
          <p:spPr>
            <a:xfrm flipV="1">
              <a:off x="6172200" y="3581280"/>
              <a:ext cx="609480" cy="60984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9" name="Line 36"/>
            <p:cNvSpPr/>
            <p:nvPr/>
          </p:nvSpPr>
          <p:spPr>
            <a:xfrm flipV="1">
              <a:off x="7086600" y="3580920"/>
              <a:ext cx="1600200" cy="6858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30" name="CustomShape 37"/>
          <p:cNvSpPr/>
          <p:nvPr/>
        </p:nvSpPr>
        <p:spPr>
          <a:xfrm>
            <a:off x="5791320" y="4038480"/>
            <a:ext cx="609480" cy="533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1680">
            <a:solidFill>
              <a:srgbClr val="c0c0c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1" name="CustomShape 38"/>
          <p:cNvSpPr/>
          <p:nvPr/>
        </p:nvSpPr>
        <p:spPr>
          <a:xfrm>
            <a:off x="6781680" y="1752480"/>
            <a:ext cx="1828800" cy="1828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1680">
            <a:solidFill>
              <a:srgbClr val="ff33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2" name="Line 39"/>
          <p:cNvSpPr/>
          <p:nvPr/>
        </p:nvSpPr>
        <p:spPr>
          <a:xfrm>
            <a:off x="876312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3" name="Line 40"/>
          <p:cNvSpPr/>
          <p:nvPr/>
        </p:nvSpPr>
        <p:spPr>
          <a:xfrm>
            <a:off x="5410080" y="190512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4" name="Line 41"/>
          <p:cNvSpPr/>
          <p:nvPr/>
        </p:nvSpPr>
        <p:spPr>
          <a:xfrm>
            <a:off x="5410080" y="160020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35" name="Group 42"/>
          <p:cNvGrpSpPr/>
          <p:nvPr/>
        </p:nvGrpSpPr>
        <p:grpSpPr>
          <a:xfrm>
            <a:off x="6019920" y="3124080"/>
            <a:ext cx="1218960" cy="1257480"/>
            <a:chOff x="6019920" y="3124080"/>
            <a:chExt cx="1218960" cy="1257480"/>
          </a:xfrm>
        </p:grpSpPr>
        <p:sp>
          <p:nvSpPr>
            <p:cNvPr id="536" name="CustomShape 43"/>
            <p:cNvSpPr/>
            <p:nvPr/>
          </p:nvSpPr>
          <p:spPr>
            <a:xfrm>
              <a:off x="6019920" y="4152960"/>
              <a:ext cx="228600" cy="228600"/>
            </a:xfrm>
            <a:prstGeom prst="ellipse">
              <a:avLst/>
            </a:prstGeom>
            <a:solidFill>
              <a:srgbClr val="3333c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7" name="CustomShape 44"/>
            <p:cNvSpPr/>
            <p:nvPr/>
          </p:nvSpPr>
          <p:spPr>
            <a:xfrm>
              <a:off x="7010280" y="4114800"/>
              <a:ext cx="228600" cy="228600"/>
            </a:xfrm>
            <a:prstGeom prst="ellipse">
              <a:avLst/>
            </a:prstGeom>
            <a:solidFill>
              <a:srgbClr val="3333c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8" name="CustomShape 45"/>
            <p:cNvSpPr/>
            <p:nvPr/>
          </p:nvSpPr>
          <p:spPr>
            <a:xfrm>
              <a:off x="6019920" y="3124080"/>
              <a:ext cx="228600" cy="228600"/>
            </a:xfrm>
            <a:prstGeom prst="ellipse">
              <a:avLst/>
            </a:prstGeom>
            <a:solidFill>
              <a:srgbClr val="3333c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39" name="CustomShape 46"/>
          <p:cNvSpPr/>
          <p:nvPr/>
        </p:nvSpPr>
        <p:spPr>
          <a:xfrm>
            <a:off x="6095880" y="3200400"/>
            <a:ext cx="1067040" cy="1066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1680">
            <a:solidFill>
              <a:srgbClr val="3333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40" name="Group 47"/>
          <p:cNvGrpSpPr/>
          <p:nvPr/>
        </p:nvGrpSpPr>
        <p:grpSpPr>
          <a:xfrm>
            <a:off x="5791320" y="3200400"/>
            <a:ext cx="1371240" cy="1371600"/>
            <a:chOff x="5791320" y="3200400"/>
            <a:chExt cx="1371240" cy="1371600"/>
          </a:xfrm>
        </p:grpSpPr>
        <p:sp>
          <p:nvSpPr>
            <p:cNvPr id="541" name="Line 48"/>
            <p:cNvSpPr/>
            <p:nvPr/>
          </p:nvSpPr>
          <p:spPr>
            <a:xfrm flipH="1">
              <a:off x="5791320" y="4267080"/>
              <a:ext cx="304560" cy="304920"/>
            </a:xfrm>
            <a:prstGeom prst="line">
              <a:avLst/>
            </a:prstGeom>
            <a:ln w="25560">
              <a:solidFill>
                <a:srgbClr val="c0c0c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2" name="Line 49"/>
            <p:cNvSpPr/>
            <p:nvPr/>
          </p:nvSpPr>
          <p:spPr>
            <a:xfrm flipH="1">
              <a:off x="5791320" y="3200400"/>
              <a:ext cx="304560" cy="838080"/>
            </a:xfrm>
            <a:prstGeom prst="line">
              <a:avLst/>
            </a:prstGeom>
            <a:ln w="25560">
              <a:solidFill>
                <a:srgbClr val="c0c0c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3" name="Line 50"/>
            <p:cNvSpPr/>
            <p:nvPr/>
          </p:nvSpPr>
          <p:spPr>
            <a:xfrm flipH="1">
              <a:off x="6324120" y="4267080"/>
              <a:ext cx="838440" cy="304920"/>
            </a:xfrm>
            <a:prstGeom prst="line">
              <a:avLst/>
            </a:prstGeom>
            <a:ln w="25560">
              <a:solidFill>
                <a:srgbClr val="c0c0c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44" name="Group 51"/>
          <p:cNvGrpSpPr/>
          <p:nvPr/>
        </p:nvGrpSpPr>
        <p:grpSpPr>
          <a:xfrm>
            <a:off x="76320" y="2133720"/>
            <a:ext cx="6365160" cy="1930320"/>
            <a:chOff x="76320" y="2133720"/>
            <a:chExt cx="6365160" cy="1930320"/>
          </a:xfrm>
        </p:grpSpPr>
        <p:sp>
          <p:nvSpPr>
            <p:cNvPr id="545" name="CustomShape 52"/>
            <p:cNvSpPr/>
            <p:nvPr/>
          </p:nvSpPr>
          <p:spPr>
            <a:xfrm>
              <a:off x="5623560" y="2781360"/>
              <a:ext cx="81792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3333cc"/>
                  </a:solidFill>
                  <a:latin typeface="Times New Roman"/>
                </a:rPr>
                <a:t>P(2, 5)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546" name="CustomShape 53"/>
            <p:cNvSpPr/>
            <p:nvPr/>
          </p:nvSpPr>
          <p:spPr>
            <a:xfrm>
              <a:off x="5411520" y="3695760"/>
              <a:ext cx="39708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b2b2b2"/>
                  </a:solidFill>
                  <a:latin typeface="Times New Roman"/>
                </a:rPr>
                <a:t>P’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547" name="CustomShape 54"/>
            <p:cNvSpPr/>
            <p:nvPr/>
          </p:nvSpPr>
          <p:spPr>
            <a:xfrm>
              <a:off x="76320" y="2133720"/>
              <a:ext cx="4572000" cy="11912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>
                <a:buClr>
                  <a:srgbClr val="b2b2b2"/>
                </a:buClr>
                <a:buFont typeface="Times New Roman"/>
                <a:buChar char="•"/>
              </a:pPr>
              <a:r>
                <a:rPr b="1" lang="en-US" sz="2400" spc="-1" strike="noStrike">
                  <a:solidFill>
                    <a:srgbClr val="b2b2b2"/>
                  </a:solidFill>
                  <a:latin typeface="Times New Roman"/>
                </a:rPr>
                <a:t> </a:t>
              </a:r>
              <a:r>
                <a:rPr b="1" lang="en-US" sz="2400" spc="-1" strike="noStrike">
                  <a:solidFill>
                    <a:srgbClr val="b2b2b2"/>
                  </a:solidFill>
                  <a:latin typeface="Times New Roman"/>
                </a:rPr>
                <a:t>Example :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  <a:p>
              <a:pPr lvl="1" marL="457200">
                <a:lnSpc>
                  <a:spcPct val="100000"/>
                </a:lnSpc>
                <a:buClr>
                  <a:srgbClr val="b2b2b2"/>
                </a:buClr>
                <a:buFont typeface="Times New Roman"/>
                <a:buChar char="•"/>
              </a:pPr>
              <a:r>
                <a:rPr b="1" lang="en-US" sz="2400" spc="-1" strike="noStrike">
                  <a:solidFill>
                    <a:srgbClr val="b2b2b2"/>
                  </a:solidFill>
                  <a:latin typeface="Times New Roman"/>
                </a:rPr>
                <a:t>P(2, 5), Sx = 0.5, Sy = 0.5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  <a:p>
              <a:pPr lvl="1" marL="457200">
                <a:lnSpc>
                  <a:spcPct val="100000"/>
                </a:lnSpc>
                <a:buClr>
                  <a:srgbClr val="b2b2b2"/>
                </a:buClr>
                <a:buFont typeface="Times New Roman"/>
                <a:buChar char="•"/>
              </a:pPr>
              <a:r>
                <a:rPr b="1" lang="en-US" sz="2400" spc="-1" strike="noStrike">
                  <a:solidFill>
                    <a:srgbClr val="b2b2b2"/>
                  </a:solidFill>
                  <a:latin typeface="Times New Roman"/>
                </a:rPr>
                <a:t>Find P’ ?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548" name="CustomShape 55"/>
          <p:cNvSpPr/>
          <p:nvPr/>
        </p:nvSpPr>
        <p:spPr>
          <a:xfrm>
            <a:off x="120600" y="3352680"/>
            <a:ext cx="4984920" cy="1557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If the scale factors are larger than 1 </a:t>
            </a:r>
            <a:r>
              <a:rPr b="1" lang="en-US" sz="2400" spc="-1" strike="noStrike">
                <a:solidFill>
                  <a:srgbClr val="000000"/>
                </a:solidFill>
                <a:latin typeface="Wingdings"/>
                <a:ea typeface="Wingdings"/>
              </a:rPr>
              <a:t>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the points will be moved away from the origin </a:t>
            </a:r>
            <a:r>
              <a:rPr b="1" lang="en-US" sz="2400" spc="-1" strike="noStrike">
                <a:solidFill>
                  <a:srgbClr val="000000"/>
                </a:solidFill>
                <a:latin typeface="Wingdings"/>
                <a:ea typeface="Wingdings"/>
              </a:rPr>
              <a:t>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the object will be larger.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549" name="Group 56"/>
          <p:cNvGrpSpPr/>
          <p:nvPr/>
        </p:nvGrpSpPr>
        <p:grpSpPr>
          <a:xfrm>
            <a:off x="228600" y="1309680"/>
            <a:ext cx="6780240" cy="4910760"/>
            <a:chOff x="228600" y="1309680"/>
            <a:chExt cx="6780240" cy="4910760"/>
          </a:xfrm>
        </p:grpSpPr>
        <p:sp>
          <p:nvSpPr>
            <p:cNvPr id="550" name="CustomShape 57"/>
            <p:cNvSpPr/>
            <p:nvPr/>
          </p:nvSpPr>
          <p:spPr>
            <a:xfrm>
              <a:off x="6611760" y="1309680"/>
              <a:ext cx="39708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ff3300"/>
                  </a:solidFill>
                  <a:latin typeface="Times New Roman"/>
                </a:rPr>
                <a:t>P’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551" name="CustomShape 58"/>
            <p:cNvSpPr/>
            <p:nvPr/>
          </p:nvSpPr>
          <p:spPr>
            <a:xfrm>
              <a:off x="228600" y="5029200"/>
              <a:ext cx="4572000" cy="11912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>
                <a:buClr>
                  <a:srgbClr val="000000"/>
                </a:buClr>
                <a:buFont typeface="Times New Roman"/>
                <a:buChar char="•"/>
              </a:pP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Example :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  <a:p>
              <a:pPr lvl="1" marL="457200">
                <a:lnSpc>
                  <a:spcPct val="100000"/>
                </a:lnSpc>
                <a:buClr>
                  <a:srgbClr val="3333cc"/>
                </a:buClr>
                <a:buFont typeface="Times New Roman"/>
                <a:buChar char="•"/>
              </a:pPr>
              <a:r>
                <a:rPr b="1" lang="en-US" sz="2400" spc="-1" strike="noStrike">
                  <a:solidFill>
                    <a:srgbClr val="3333cc"/>
                  </a:solidFill>
                  <a:latin typeface="Times New Roman"/>
                </a:rPr>
                <a:t>P(2, 5),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 Sx = 2, Sy = 2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  <a:p>
              <a:pPr lvl="1" marL="457200">
                <a:lnSpc>
                  <a:spcPct val="100000"/>
                </a:lnSpc>
                <a:buClr>
                  <a:srgbClr val="000000"/>
                </a:buClr>
                <a:buFont typeface="Times New Roman"/>
                <a:buChar char="•"/>
              </a:pP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Find </a:t>
              </a:r>
              <a:r>
                <a:rPr b="1" lang="en-US" sz="2400" spc="-1" strike="noStrike">
                  <a:solidFill>
                    <a:srgbClr val="ff3300"/>
                  </a:solidFill>
                  <a:latin typeface="Times New Roman"/>
                </a:rPr>
                <a:t>P’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 ?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</p:spTree>
  </p:cSld>
  <p:timing>
    <p:tnLst>
      <p:par>
        <p:cTn id="198" dur="indefinite" restart="never" nodeType="tmRoot">
          <p:childTnLst>
            <p:seq>
              <p:cTn id="199" dur="indefinite" nodeType="mainSeq">
                <p:childTnLst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08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7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8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3" dur="5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4" dur="5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CustomShape 1"/>
          <p:cNvSpPr/>
          <p:nvPr/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Scaling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553" name="Group 2"/>
          <p:cNvGrpSpPr/>
          <p:nvPr/>
        </p:nvGrpSpPr>
        <p:grpSpPr>
          <a:xfrm>
            <a:off x="5410080" y="1600200"/>
            <a:ext cx="3352680" cy="3352320"/>
            <a:chOff x="5410080" y="1600200"/>
            <a:chExt cx="3352680" cy="3352320"/>
          </a:xfrm>
        </p:grpSpPr>
        <p:sp>
          <p:nvSpPr>
            <p:cNvPr id="554" name="Line 3"/>
            <p:cNvSpPr/>
            <p:nvPr/>
          </p:nvSpPr>
          <p:spPr>
            <a:xfrm>
              <a:off x="5410080" y="1600200"/>
              <a:ext cx="0" cy="335232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5" name="Line 4"/>
            <p:cNvSpPr/>
            <p:nvPr/>
          </p:nvSpPr>
          <p:spPr>
            <a:xfrm>
              <a:off x="5410080" y="4952520"/>
              <a:ext cx="3352680" cy="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56" name="Line 5"/>
          <p:cNvSpPr/>
          <p:nvPr/>
        </p:nvSpPr>
        <p:spPr>
          <a:xfrm>
            <a:off x="571500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7" name="Line 6"/>
          <p:cNvSpPr/>
          <p:nvPr/>
        </p:nvSpPr>
        <p:spPr>
          <a:xfrm>
            <a:off x="601992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8" name="Line 7"/>
          <p:cNvSpPr/>
          <p:nvPr/>
        </p:nvSpPr>
        <p:spPr>
          <a:xfrm>
            <a:off x="632448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9" name="Line 8"/>
          <p:cNvSpPr/>
          <p:nvPr/>
        </p:nvSpPr>
        <p:spPr>
          <a:xfrm>
            <a:off x="662940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0" name="Line 9"/>
          <p:cNvSpPr/>
          <p:nvPr/>
        </p:nvSpPr>
        <p:spPr>
          <a:xfrm>
            <a:off x="693432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1" name="Line 10"/>
          <p:cNvSpPr/>
          <p:nvPr/>
        </p:nvSpPr>
        <p:spPr>
          <a:xfrm>
            <a:off x="723888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2" name="Line 11"/>
          <p:cNvSpPr/>
          <p:nvPr/>
        </p:nvSpPr>
        <p:spPr>
          <a:xfrm>
            <a:off x="754380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3" name="Line 12"/>
          <p:cNvSpPr/>
          <p:nvPr/>
        </p:nvSpPr>
        <p:spPr>
          <a:xfrm>
            <a:off x="784872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4" name="Line 13"/>
          <p:cNvSpPr/>
          <p:nvPr/>
        </p:nvSpPr>
        <p:spPr>
          <a:xfrm>
            <a:off x="815328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5" name="Line 14"/>
          <p:cNvSpPr/>
          <p:nvPr/>
        </p:nvSpPr>
        <p:spPr>
          <a:xfrm>
            <a:off x="845820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6" name="Line 15"/>
          <p:cNvSpPr/>
          <p:nvPr/>
        </p:nvSpPr>
        <p:spPr>
          <a:xfrm>
            <a:off x="5410080" y="464832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7" name="Line 16"/>
          <p:cNvSpPr/>
          <p:nvPr/>
        </p:nvSpPr>
        <p:spPr>
          <a:xfrm>
            <a:off x="5410080" y="434340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8" name="Line 17"/>
          <p:cNvSpPr/>
          <p:nvPr/>
        </p:nvSpPr>
        <p:spPr>
          <a:xfrm>
            <a:off x="5410080" y="403848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9" name="Line 18"/>
          <p:cNvSpPr/>
          <p:nvPr/>
        </p:nvSpPr>
        <p:spPr>
          <a:xfrm>
            <a:off x="5410080" y="373392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0" name="Line 19"/>
          <p:cNvSpPr/>
          <p:nvPr/>
        </p:nvSpPr>
        <p:spPr>
          <a:xfrm>
            <a:off x="5410080" y="342900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1" name="Line 20"/>
          <p:cNvSpPr/>
          <p:nvPr/>
        </p:nvSpPr>
        <p:spPr>
          <a:xfrm>
            <a:off x="5410080" y="312408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2" name="Line 21"/>
          <p:cNvSpPr/>
          <p:nvPr/>
        </p:nvSpPr>
        <p:spPr>
          <a:xfrm>
            <a:off x="5410080" y="281952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3" name="Line 22"/>
          <p:cNvSpPr/>
          <p:nvPr/>
        </p:nvSpPr>
        <p:spPr>
          <a:xfrm>
            <a:off x="5410080" y="251460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4" name="Line 23"/>
          <p:cNvSpPr/>
          <p:nvPr/>
        </p:nvSpPr>
        <p:spPr>
          <a:xfrm>
            <a:off x="5410080" y="220968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5" name="Line 24"/>
          <p:cNvSpPr/>
          <p:nvPr/>
        </p:nvSpPr>
        <p:spPr>
          <a:xfrm>
            <a:off x="8763120" y="1600200"/>
            <a:ext cx="0" cy="33526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6" name="Line 25"/>
          <p:cNvSpPr/>
          <p:nvPr/>
        </p:nvSpPr>
        <p:spPr>
          <a:xfrm>
            <a:off x="5410080" y="190512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7" name="Line 26"/>
          <p:cNvSpPr/>
          <p:nvPr/>
        </p:nvSpPr>
        <p:spPr>
          <a:xfrm>
            <a:off x="5410080" y="1600200"/>
            <a:ext cx="335304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8" name="CustomShape 27"/>
          <p:cNvSpPr/>
          <p:nvPr/>
        </p:nvSpPr>
        <p:spPr>
          <a:xfrm>
            <a:off x="212760" y="1031760"/>
            <a:ext cx="4816440" cy="1561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If the scale factors are the same, S</a:t>
            </a:r>
            <a:r>
              <a:rPr b="1" lang="en-US" sz="2400" spc="-1" strike="noStrike" baseline="-10000">
                <a:solidFill>
                  <a:srgbClr val="000000"/>
                </a:solidFill>
                <a:latin typeface="Times New Roman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= S</a:t>
            </a:r>
            <a:r>
              <a:rPr b="1" lang="en-US" sz="2400" spc="-1" strike="noStrike" baseline="-10000">
                <a:solidFill>
                  <a:srgbClr val="000000"/>
                </a:solidFill>
                <a:latin typeface="Times New Roman"/>
              </a:rPr>
              <a:t>y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Wingdings"/>
                <a:ea typeface="Wingdings"/>
              </a:rPr>
              <a:t>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uniform scaling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Only change in size (as previous example)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579" name="Group 28"/>
          <p:cNvGrpSpPr/>
          <p:nvPr/>
        </p:nvGrpSpPr>
        <p:grpSpPr>
          <a:xfrm>
            <a:off x="5277240" y="3672000"/>
            <a:ext cx="1047240" cy="957240"/>
            <a:chOff x="5277240" y="3672000"/>
            <a:chExt cx="1047240" cy="957240"/>
          </a:xfrm>
        </p:grpSpPr>
        <p:sp>
          <p:nvSpPr>
            <p:cNvPr id="580" name="CustomShape 29"/>
            <p:cNvSpPr/>
            <p:nvPr/>
          </p:nvSpPr>
          <p:spPr>
            <a:xfrm>
              <a:off x="5277240" y="3672000"/>
              <a:ext cx="81792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3333cc"/>
                  </a:solidFill>
                  <a:latin typeface="Times New Roman"/>
                </a:rPr>
                <a:t>P(1, 2)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581" name="Group 30"/>
            <p:cNvGrpSpPr/>
            <p:nvPr/>
          </p:nvGrpSpPr>
          <p:grpSpPr>
            <a:xfrm>
              <a:off x="5715000" y="4038480"/>
              <a:ext cx="609480" cy="590760"/>
              <a:chOff x="5715000" y="4038480"/>
              <a:chExt cx="609480" cy="590760"/>
            </a:xfrm>
          </p:grpSpPr>
          <p:sp>
            <p:nvSpPr>
              <p:cNvPr id="582" name="CustomShape 31"/>
              <p:cNvSpPr/>
              <p:nvPr/>
            </p:nvSpPr>
            <p:spPr>
              <a:xfrm>
                <a:off x="5715000" y="4400640"/>
                <a:ext cx="228600" cy="228600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3" name="CustomShape 32"/>
              <p:cNvSpPr/>
              <p:nvPr/>
            </p:nvSpPr>
            <p:spPr>
              <a:xfrm>
                <a:off x="6095880" y="4400640"/>
                <a:ext cx="228600" cy="228600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4" name="CustomShape 33"/>
              <p:cNvSpPr/>
              <p:nvPr/>
            </p:nvSpPr>
            <p:spPr>
              <a:xfrm>
                <a:off x="5715000" y="4038480"/>
                <a:ext cx="228600" cy="228600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5" name="CustomShape 34"/>
              <p:cNvSpPr/>
              <p:nvPr/>
            </p:nvSpPr>
            <p:spPr>
              <a:xfrm>
                <a:off x="6095880" y="4057560"/>
                <a:ext cx="228600" cy="228600"/>
              </a:xfrm>
              <a:prstGeom prst="ellipse">
                <a:avLst/>
              </a:prstGeom>
              <a:solidFill>
                <a:srgbClr val="3333cc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586" name="CustomShape 35"/>
          <p:cNvSpPr/>
          <p:nvPr/>
        </p:nvSpPr>
        <p:spPr>
          <a:xfrm>
            <a:off x="5791320" y="4114800"/>
            <a:ext cx="457200" cy="457200"/>
          </a:xfrm>
          <a:prstGeom prst="rect">
            <a:avLst/>
          </a:prstGeom>
          <a:noFill/>
          <a:ln w="25560">
            <a:solidFill>
              <a:srgbClr val="3333cc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87" name="Group 36"/>
          <p:cNvGrpSpPr/>
          <p:nvPr/>
        </p:nvGrpSpPr>
        <p:grpSpPr>
          <a:xfrm>
            <a:off x="5945040" y="1309680"/>
            <a:ext cx="989280" cy="2119320"/>
            <a:chOff x="5945040" y="1309680"/>
            <a:chExt cx="989280" cy="2119320"/>
          </a:xfrm>
        </p:grpSpPr>
        <p:sp>
          <p:nvSpPr>
            <p:cNvPr id="588" name="CustomShape 37"/>
            <p:cNvSpPr/>
            <p:nvPr/>
          </p:nvSpPr>
          <p:spPr>
            <a:xfrm>
              <a:off x="5945040" y="1309680"/>
              <a:ext cx="397080" cy="368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ff3300"/>
                  </a:solidFill>
                  <a:latin typeface="Times New Roman"/>
                </a:rPr>
                <a:t>P’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589" name="Group 38"/>
            <p:cNvGrpSpPr/>
            <p:nvPr/>
          </p:nvGrpSpPr>
          <p:grpSpPr>
            <a:xfrm>
              <a:off x="6019920" y="1600200"/>
              <a:ext cx="914400" cy="1828800"/>
              <a:chOff x="6019920" y="1600200"/>
              <a:chExt cx="914400" cy="1828800"/>
            </a:xfrm>
          </p:grpSpPr>
          <p:sp>
            <p:nvSpPr>
              <p:cNvPr id="590" name="CustomShape 39"/>
              <p:cNvSpPr/>
              <p:nvPr/>
            </p:nvSpPr>
            <p:spPr>
              <a:xfrm>
                <a:off x="6019920" y="3200400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1" name="CustomShape 40"/>
              <p:cNvSpPr/>
              <p:nvPr/>
            </p:nvSpPr>
            <p:spPr>
              <a:xfrm>
                <a:off x="6705720" y="3200400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2" name="CustomShape 41"/>
              <p:cNvSpPr/>
              <p:nvPr/>
            </p:nvSpPr>
            <p:spPr>
              <a:xfrm>
                <a:off x="6019920" y="1600200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3" name="CustomShape 42"/>
              <p:cNvSpPr/>
              <p:nvPr/>
            </p:nvSpPr>
            <p:spPr>
              <a:xfrm>
                <a:off x="6705720" y="1600200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594" name="CustomShape 43"/>
          <p:cNvSpPr/>
          <p:nvPr/>
        </p:nvSpPr>
        <p:spPr>
          <a:xfrm>
            <a:off x="6095880" y="1676520"/>
            <a:ext cx="762120" cy="1676160"/>
          </a:xfrm>
          <a:prstGeom prst="rect">
            <a:avLst/>
          </a:prstGeom>
          <a:noFill/>
          <a:ln w="25560">
            <a:solidFill>
              <a:srgbClr val="ff33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95" name="Group 44"/>
          <p:cNvGrpSpPr/>
          <p:nvPr/>
        </p:nvGrpSpPr>
        <p:grpSpPr>
          <a:xfrm>
            <a:off x="5791320" y="1676160"/>
            <a:ext cx="1066680" cy="2895840"/>
            <a:chOff x="5791320" y="1676160"/>
            <a:chExt cx="1066680" cy="2895840"/>
          </a:xfrm>
        </p:grpSpPr>
        <p:sp>
          <p:nvSpPr>
            <p:cNvPr id="596" name="Line 45"/>
            <p:cNvSpPr/>
            <p:nvPr/>
          </p:nvSpPr>
          <p:spPr>
            <a:xfrm flipV="1">
              <a:off x="5791320" y="1676160"/>
              <a:ext cx="304560" cy="25146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7" name="Line 46"/>
            <p:cNvSpPr/>
            <p:nvPr/>
          </p:nvSpPr>
          <p:spPr>
            <a:xfrm flipV="1">
              <a:off x="6248520" y="3276720"/>
              <a:ext cx="609480" cy="129528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8" name="Line 47"/>
            <p:cNvSpPr/>
            <p:nvPr/>
          </p:nvSpPr>
          <p:spPr>
            <a:xfrm flipV="1">
              <a:off x="5791320" y="3276720"/>
              <a:ext cx="304560" cy="129528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9" name="Line 48"/>
            <p:cNvSpPr/>
            <p:nvPr/>
          </p:nvSpPr>
          <p:spPr>
            <a:xfrm flipV="1">
              <a:off x="6172200" y="1676160"/>
              <a:ext cx="609480" cy="25146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00" name="CustomShape 49"/>
          <p:cNvSpPr/>
          <p:nvPr/>
        </p:nvSpPr>
        <p:spPr>
          <a:xfrm>
            <a:off x="273600" y="2625840"/>
            <a:ext cx="4539600" cy="1566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If  S</a:t>
            </a:r>
            <a:r>
              <a:rPr b="1" lang="en-US" sz="2400" spc="-1" strike="noStrike" baseline="-10000">
                <a:solidFill>
                  <a:srgbClr val="000000"/>
                </a:solidFill>
                <a:latin typeface="Times New Roman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Symbol"/>
                <a:ea typeface="Symbol"/>
              </a:rPr>
              <a:t>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S</a:t>
            </a:r>
            <a:r>
              <a:rPr b="1" lang="en-US" sz="2400" spc="-1" strike="noStrike" baseline="-10000">
                <a:solidFill>
                  <a:srgbClr val="000000"/>
                </a:solidFill>
                <a:latin typeface="Times New Roman"/>
              </a:rPr>
              <a:t>y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Wingdings"/>
                <a:ea typeface="Wingdings"/>
              </a:rPr>
              <a:t>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differential scaling.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Change in size and shape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Example : square </a:t>
            </a:r>
            <a:r>
              <a:rPr b="1" lang="en-US" sz="2400" spc="-1" strike="noStrike">
                <a:solidFill>
                  <a:srgbClr val="000000"/>
                </a:solidFill>
                <a:latin typeface="Wingdings"/>
                <a:ea typeface="Wingdings"/>
              </a:rPr>
              <a:t>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rectangle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45720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P(1, 3), S</a:t>
            </a:r>
            <a:r>
              <a:rPr b="1" lang="en-US" sz="2400" spc="-1" strike="noStrike" baseline="-10000">
                <a:solidFill>
                  <a:srgbClr val="000000"/>
                </a:solidFill>
                <a:latin typeface="Times New Roman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= 2, S</a:t>
            </a:r>
            <a:r>
              <a:rPr b="1" lang="en-US" sz="2400" spc="-1" strike="noStrike" baseline="-10000">
                <a:solidFill>
                  <a:srgbClr val="000000"/>
                </a:solidFill>
                <a:latin typeface="Times New Roman"/>
              </a:rPr>
              <a:t>y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= 5 , P’ ?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1" name="CustomShape 50"/>
          <p:cNvSpPr/>
          <p:nvPr/>
        </p:nvSpPr>
        <p:spPr>
          <a:xfrm>
            <a:off x="228240" y="4343400"/>
            <a:ext cx="5645880" cy="1708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spcBef>
                <a:spcPts val="598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What does scaling by 1 do?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spcBef>
                <a:spcPts val="598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What is that matrix called?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spcBef>
                <a:spcPts val="598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What does scaling by a negative value do?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225" dur="indefinite" restart="never" nodeType="tmRoot">
          <p:childTnLst>
            <p:seq>
              <p:cTn id="226" dur="indefinite" nodeType="mainSeq">
                <p:childTnLst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43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2" dur="5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3" dur="5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TextShape 1"/>
          <p:cNvSpPr txBox="1"/>
          <p:nvPr/>
        </p:nvSpPr>
        <p:spPr>
          <a:xfrm>
            <a:off x="685800" y="-7668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Homogenous Coordinates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3" name="TextShape 2"/>
          <p:cNvSpPr txBox="1"/>
          <p:nvPr/>
        </p:nvSpPr>
        <p:spPr>
          <a:xfrm>
            <a:off x="0" y="3048120"/>
            <a:ext cx="8686800" cy="3581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Let’s move our problem into 3D.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Let point (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y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) in 2D be represented by point (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y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, 1) in the new space.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Scaling our new point by any value 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a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puts us somewhere along a particular line:  (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a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a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y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a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).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A point in 2D can be represented in many ways in the new space.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(2, 4) ----------</a:t>
            </a:r>
            <a:r>
              <a:rPr b="1" lang="en-US" sz="2400" spc="-1" strike="noStrike">
                <a:solidFill>
                  <a:srgbClr val="000000"/>
                </a:solidFill>
                <a:latin typeface="Wingdings"/>
                <a:ea typeface="Wingdings"/>
              </a:rPr>
              <a:t>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(8, 16, 4) or (6, 12, 3) or (2, 4, 1) or etc.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4" name="CustomShape 3"/>
          <p:cNvSpPr/>
          <p:nvPr/>
        </p:nvSpPr>
        <p:spPr>
          <a:xfrm>
            <a:off x="1219320" y="1447920"/>
            <a:ext cx="1981080" cy="1295280"/>
          </a:xfrm>
          <a:prstGeom prst="rect">
            <a:avLst/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5" name="Line 4"/>
          <p:cNvSpPr/>
          <p:nvPr/>
        </p:nvSpPr>
        <p:spPr>
          <a:xfrm>
            <a:off x="914400" y="2057400"/>
            <a:ext cx="2666880" cy="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06" name="Line 5"/>
          <p:cNvSpPr/>
          <p:nvPr/>
        </p:nvSpPr>
        <p:spPr>
          <a:xfrm flipV="1">
            <a:off x="2133720" y="1143000"/>
            <a:ext cx="0" cy="175248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07" name="CustomShape 6"/>
          <p:cNvSpPr/>
          <p:nvPr/>
        </p:nvSpPr>
        <p:spPr>
          <a:xfrm rot="16200000">
            <a:off x="5715000" y="1295280"/>
            <a:ext cx="1866960" cy="1486080"/>
          </a:xfrm>
          <a:custGeom>
            <a:avLst/>
            <a:gdLst/>
            <a:ahLst/>
            <a:rect l="0" t="0" r="r" b="b"/>
            <a:pathLst>
              <a:path w="5188" h="4130">
                <a:moveTo>
                  <a:pt x="1296" y="0"/>
                </a:moveTo>
                <a:lnTo>
                  <a:pt x="5187" y="0"/>
                </a:lnTo>
                <a:lnTo>
                  <a:pt x="3890" y="4129"/>
                </a:lnTo>
                <a:lnTo>
                  <a:pt x="0" y="4129"/>
                </a:lnTo>
                <a:lnTo>
                  <a:pt x="1296" y="0"/>
                </a:ln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8" name="Line 7"/>
          <p:cNvSpPr/>
          <p:nvPr/>
        </p:nvSpPr>
        <p:spPr>
          <a:xfrm flipV="1">
            <a:off x="5715000" y="990360"/>
            <a:ext cx="0" cy="198108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09" name="Line 8"/>
          <p:cNvSpPr/>
          <p:nvPr/>
        </p:nvSpPr>
        <p:spPr>
          <a:xfrm>
            <a:off x="5105520" y="1905120"/>
            <a:ext cx="1904760" cy="60948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10" name="Line 9"/>
          <p:cNvSpPr/>
          <p:nvPr/>
        </p:nvSpPr>
        <p:spPr>
          <a:xfrm flipV="1">
            <a:off x="5181480" y="1599840"/>
            <a:ext cx="2667240" cy="60948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11" name="Line 10"/>
          <p:cNvSpPr/>
          <p:nvPr/>
        </p:nvSpPr>
        <p:spPr>
          <a:xfrm>
            <a:off x="6324480" y="1905120"/>
            <a:ext cx="228600" cy="759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2" name="Line 11"/>
          <p:cNvSpPr/>
          <p:nvPr/>
        </p:nvSpPr>
        <p:spPr>
          <a:xfrm>
            <a:off x="6629400" y="1828800"/>
            <a:ext cx="228600" cy="7632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3" name="Line 12"/>
          <p:cNvSpPr/>
          <p:nvPr/>
        </p:nvSpPr>
        <p:spPr>
          <a:xfrm>
            <a:off x="6019920" y="1981080"/>
            <a:ext cx="228600" cy="7632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4" name="Line 13"/>
          <p:cNvSpPr/>
          <p:nvPr/>
        </p:nvSpPr>
        <p:spPr>
          <a:xfrm>
            <a:off x="6934320" y="1752480"/>
            <a:ext cx="228600" cy="7632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5" name="CustomShape 14"/>
          <p:cNvSpPr/>
          <p:nvPr/>
        </p:nvSpPr>
        <p:spPr>
          <a:xfrm>
            <a:off x="1982880" y="762120"/>
            <a:ext cx="3330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y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6" name="CustomShape 15"/>
          <p:cNvSpPr/>
          <p:nvPr/>
        </p:nvSpPr>
        <p:spPr>
          <a:xfrm>
            <a:off x="5411880" y="762120"/>
            <a:ext cx="3330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y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7" name="CustomShape 16"/>
          <p:cNvSpPr/>
          <p:nvPr/>
        </p:nvSpPr>
        <p:spPr>
          <a:xfrm>
            <a:off x="3490920" y="1793880"/>
            <a:ext cx="3330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x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8" name="CustomShape 17"/>
          <p:cNvSpPr/>
          <p:nvPr/>
        </p:nvSpPr>
        <p:spPr>
          <a:xfrm>
            <a:off x="6936120" y="2286000"/>
            <a:ext cx="3330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x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9" name="CustomShape 18"/>
          <p:cNvSpPr/>
          <p:nvPr/>
        </p:nvSpPr>
        <p:spPr>
          <a:xfrm>
            <a:off x="7758720" y="1336680"/>
            <a:ext cx="4003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w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0" name="CustomShape 19"/>
          <p:cNvSpPr/>
          <p:nvPr/>
        </p:nvSpPr>
        <p:spPr>
          <a:xfrm>
            <a:off x="4187160" y="1793880"/>
            <a:ext cx="48564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Wingdings"/>
                <a:ea typeface="Wingdings"/>
              </a:rPr>
              <a:t>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258" dur="indefinite" restart="never" nodeType="tmRoot">
          <p:childTnLst>
            <p:seq>
              <p:cTn id="25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CustomShape 1"/>
          <p:cNvSpPr/>
          <p:nvPr/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Homogenous Coordinates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2" name="CustomShape 2"/>
          <p:cNvSpPr/>
          <p:nvPr/>
        </p:nvSpPr>
        <p:spPr>
          <a:xfrm>
            <a:off x="0" y="1066680"/>
            <a:ext cx="8686800" cy="358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We can always map back to the original 2D point by dividing by the last coordinate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(15, 6, 3) ---</a:t>
            </a:r>
            <a:r>
              <a:rPr b="1" lang="en-US" sz="2400" spc="-1" strike="noStrike">
                <a:solidFill>
                  <a:srgbClr val="000000"/>
                </a:solidFill>
                <a:latin typeface="Wingdings"/>
                <a:ea typeface="Wingdings"/>
              </a:rPr>
              <a:t>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(5, 2).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(60, 40, 10) -</a:t>
            </a:r>
            <a:r>
              <a:rPr b="1" lang="en-US" sz="2400" spc="-1" strike="noStrike">
                <a:solidFill>
                  <a:srgbClr val="000000"/>
                </a:solidFill>
                <a:latin typeface="Wingdings"/>
                <a:ea typeface="Wingdings"/>
              </a:rPr>
              <a:t>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?.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Why do we use 1 for the last coordinate?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The fact that all the points along each line can be mapped back to the same point in 2D gives this coordinate system its name – </a:t>
            </a:r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homogeneous coordinates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260" dur="indefinite" restart="never" nodeType="tmRoot">
          <p:childTnLst>
            <p:seq>
              <p:cTn id="26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2D Transformations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What are transformations?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Geometrical changes of an object from a current state to modified state.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Why are transformations is needed?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To manipulate the initially created object and to display the modified object without having to redraw it.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TextShape 1"/>
          <p:cNvSpPr txBox="1"/>
          <p:nvPr/>
        </p:nvSpPr>
        <p:spPr>
          <a:xfrm>
            <a:off x="685800" y="-36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Matrix Representation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4" name="TextShape 2"/>
          <p:cNvSpPr txBox="1"/>
          <p:nvPr/>
        </p:nvSpPr>
        <p:spPr>
          <a:xfrm>
            <a:off x="685800" y="1295280"/>
            <a:ext cx="7772400" cy="4648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Point in column-vector: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Our point now has three coordinates. So our matrix is needs to be 3x3.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Translation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5" name="CustomShape 3"/>
          <p:cNvSpPr/>
          <p:nvPr/>
        </p:nvSpPr>
        <p:spPr>
          <a:xfrm>
            <a:off x="2287800" y="1600200"/>
            <a:ext cx="333000" cy="1191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x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y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1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6" name="CustomShape 4"/>
          <p:cNvSpPr/>
          <p:nvPr/>
        </p:nvSpPr>
        <p:spPr>
          <a:xfrm>
            <a:off x="2209680" y="1676520"/>
            <a:ext cx="533520" cy="11430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mc:AlternateContent>
        <mc:Choice xmlns:a14="http://schemas.microsoft.com/office/drawing/2010/main" Requires="a14">
          <p:sp>
            <p:nvSpPr>
              <p:cNvPr id="627" name="Formula 5"/>
              <p:cNvSpPr txBox="1"/>
              <p:nvPr/>
            </p:nvSpPr>
            <p:spPr>
              <a:xfrm>
                <a:off x="2965320" y="4152960"/>
                <a:ext cx="3206880" cy="15620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sSup>
                                <m:e>
                                  <m:r>
                                    <m:t xml:space="preserve">x</m:t>
                                  </m:r>
                                </m:e>
                                <m:sup>
                                  <m:r>
                                    <m:t xml:space="preserve">'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e>
                                  <m:r>
                                    <m:t xml:space="preserve">y</m:t>
                                  </m:r>
                                </m:e>
                                <m:sup>
                                  <m:r>
                                    <m:t xml:space="preserve">'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  <m:r>
                      <m:t xml:space="preserve">=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1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sSub>
                                <m:e>
                                  <m:r>
                                    <m:t xml:space="preserve">t</m:t>
                                  </m:r>
                                </m:e>
                                <m:sub>
                                  <m:r>
                                    <m:t xml:space="preserve">x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  <m:e>
                              <m:sSub>
                                <m:e>
                                  <m:r>
                                    <m:t xml:space="preserve">t</m:t>
                                  </m:r>
                                </m:e>
                                <m:sub>
                                  <m:r>
                                    <m:t xml:space="preserve">y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  <m:r>
                      <m:t xml:space="preserve">⋅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x</m:t>
                              </m:r>
                            </m:e>
                          </m:mr>
                          <m:mr>
                            <m:e>
                              <m:r>
                                <m:t xml:space="preserve">y</m:t>
                              </m:r>
                            </m:e>
                          </m:mr>
                          <m:mr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</p:spTree>
  </p:cSld>
  <p:timing>
    <p:tnLst>
      <p:par>
        <p:cTn id="262" dur="indefinite" restart="never" nodeType="tmRoot">
          <p:childTnLst>
            <p:seq>
              <p:cTn id="263" dur="indefinite" nodeType="mainSeq">
                <p:childTnLst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TextShape 1"/>
          <p:cNvSpPr txBox="1"/>
          <p:nvPr/>
        </p:nvSpPr>
        <p:spPr>
          <a:xfrm>
            <a:off x="609480" y="1066320"/>
            <a:ext cx="7772400" cy="4496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Rotation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Scaling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9" name="TextShape 2"/>
          <p:cNvSpPr txBox="1"/>
          <p:nvPr/>
        </p:nvSpPr>
        <p:spPr>
          <a:xfrm>
            <a:off x="685800" y="-7668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Matrix Representation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mc:AlternateContent>
        <mc:Choice xmlns:a14="http://schemas.microsoft.com/office/drawing/2010/main" Requires="a14">
          <p:sp>
            <p:nvSpPr>
              <p:cNvPr id="630" name="Formula 3"/>
              <p:cNvSpPr txBox="1"/>
              <p:nvPr/>
            </p:nvSpPr>
            <p:spPr>
              <a:xfrm>
                <a:off x="2397240" y="1752480"/>
                <a:ext cx="4352760" cy="156240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sSup>
                                <m:e>
                                  <m:r>
                                    <m:t xml:space="preserve">x</m:t>
                                  </m:r>
                                </m:e>
                                <m:sup>
                                  <m:r>
                                    <m:t xml:space="preserve">'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e>
                                  <m:r>
                                    <m:t xml:space="preserve">y</m:t>
                                  </m:r>
                                </m:e>
                                <m:sup>
                                  <m:r>
                                    <m:t xml:space="preserve">'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  <m:r>
                      <m:t xml:space="preserve">=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cos</m:t>
                              </m:r>
                              <m:r>
                                <m:t xml:space="preserve">θ</m:t>
                              </m:r>
                            </m:e>
                            <m:e>
                              <m:r>
                                <m:t xml:space="preserve">−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sin</m:t>
                              </m:r>
                              <m:r>
                                <m:t xml:space="preserve">θ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sin</m:t>
                              </m:r>
                              <m:r>
                                <m:t xml:space="preserve">θ</m:t>
                              </m:r>
                            </m:e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cos</m:t>
                              </m:r>
                              <m:r>
                                <m:t xml:space="preserve">θ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  <m:r>
                      <m:t xml:space="preserve">⋅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x</m:t>
                              </m:r>
                            </m:e>
                          </m:mr>
                          <m:mr>
                            <m:e>
                              <m:r>
                                <m:t xml:space="preserve">y</m:t>
                              </m:r>
                            </m:e>
                          </m:mr>
                          <m:mr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631" name="Formula 4"/>
              <p:cNvSpPr txBox="1"/>
              <p:nvPr/>
            </p:nvSpPr>
            <p:spPr>
              <a:xfrm>
                <a:off x="2871720" y="4457880"/>
                <a:ext cx="3376800" cy="15620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sSup>
                                <m:e>
                                  <m:r>
                                    <m:t xml:space="preserve">x</m:t>
                                  </m:r>
                                </m:e>
                                <m:sup>
                                  <m:r>
                                    <m:t xml:space="preserve">'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e>
                                  <m:r>
                                    <m:t xml:space="preserve">y</m:t>
                                  </m:r>
                                </m:e>
                                <m:sup>
                                  <m:r>
                                    <m:t xml:space="preserve">'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  <m:r>
                      <m:t xml:space="preserve">=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sSub>
                                <m:e>
                                  <m:r>
                                    <m:t xml:space="preserve">s</m:t>
                                  </m:r>
                                </m:e>
                                <m:sub>
                                  <m:r>
                                    <m:t xml:space="preserve">x</m:t>
                                  </m:r>
                                </m:sub>
                              </m:sSub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sSub>
                                <m:e>
                                  <m:r>
                                    <m:t xml:space="preserve">s</m:t>
                                  </m:r>
                                </m:e>
                                <m:sub>
                                  <m:r>
                                    <m:t xml:space="preserve">y</m:t>
                                  </m:r>
                                </m:sub>
                              </m:sSub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  <m:r>
                      <m:t xml:space="preserve">⋅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x</m:t>
                              </m:r>
                            </m:e>
                          </m:mr>
                          <m:mr>
                            <m:e>
                              <m:r>
                                <m:t xml:space="preserve">y</m:t>
                              </m:r>
                            </m:e>
                          </m:mr>
                          <m:mr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</p:spTree>
  </p:cSld>
  <p:timing>
    <p:tnLst>
      <p:par>
        <p:cTn id="268" dur="indefinite" restart="never" nodeType="tmRoot">
          <p:childTnLst>
            <p:seq>
              <p:cTn id="26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TextShape 1"/>
          <p:cNvSpPr txBox="1"/>
          <p:nvPr/>
        </p:nvSpPr>
        <p:spPr>
          <a:xfrm>
            <a:off x="685800" y="-1526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Composite Transformation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3" name="TextShape 2"/>
          <p:cNvSpPr txBox="1"/>
          <p:nvPr/>
        </p:nvSpPr>
        <p:spPr>
          <a:xfrm>
            <a:off x="685800" y="1066680"/>
            <a:ext cx="7772400" cy="5181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We can represent any sequence of transformations as a single matrix.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No special cases when transforming a point – matrix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Arial"/>
              </a:rPr>
              <a:t>•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 vector.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Composite transformations – matrix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Arial"/>
              </a:rPr>
              <a:t>•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 matrix.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Composite transformations: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Rotate about an arbitrary point – translate, rotate, translate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Scale about an arbitrary point – translate, scale, translate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Change coordinate systems – translate, rotate, scale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Does the order of operations matter?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270" dur="indefinite" restart="never" nodeType="tmRoot">
          <p:childTnLst>
            <p:seq>
              <p:cTn id="27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TextShape 1"/>
          <p:cNvSpPr txBox="1"/>
          <p:nvPr/>
        </p:nvSpPr>
        <p:spPr>
          <a:xfrm>
            <a:off x="762120" y="-36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Composition Properties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5" name="TextShape 2"/>
          <p:cNvSpPr txBox="1"/>
          <p:nvPr/>
        </p:nvSpPr>
        <p:spPr>
          <a:xfrm>
            <a:off x="685800" y="1143000"/>
            <a:ext cx="7772400" cy="1295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Is matrix multiplication associative?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(A.B).C  =  A.(B.C)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636" name="Group 3"/>
          <p:cNvGrpSpPr/>
          <p:nvPr/>
        </p:nvGrpSpPr>
        <p:grpSpPr>
          <a:xfrm>
            <a:off x="3529080" y="2448000"/>
            <a:ext cx="5097600" cy="1751400"/>
            <a:chOff x="3529080" y="2448000"/>
            <a:chExt cx="5097600" cy="1751400"/>
          </a:xfrm>
        </p:grpSpPr>
        <p:sp>
          <p:nvSpPr>
            <p:cNvPr id="637" name="CustomShape 4"/>
            <p:cNvSpPr/>
            <p:nvPr/>
          </p:nvSpPr>
          <p:spPr>
            <a:xfrm>
              <a:off x="8546760" y="38419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638" name="CustomShape 5"/>
            <p:cNvSpPr/>
            <p:nvPr/>
          </p:nvSpPr>
          <p:spPr>
            <a:xfrm>
              <a:off x="3715920" y="386388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639" name="Group 6"/>
            <p:cNvGrpSpPr/>
            <p:nvPr/>
          </p:nvGrpSpPr>
          <p:grpSpPr>
            <a:xfrm>
              <a:off x="3529080" y="2448000"/>
              <a:ext cx="5097600" cy="1694520"/>
              <a:chOff x="3529080" y="2448000"/>
              <a:chExt cx="5097600" cy="1694520"/>
            </a:xfrm>
          </p:grpSpPr>
          <p:sp>
            <p:nvSpPr>
              <p:cNvPr id="640" name="CustomShape 7"/>
              <p:cNvSpPr/>
              <p:nvPr/>
            </p:nvSpPr>
            <p:spPr>
              <a:xfrm>
                <a:off x="8546760" y="364320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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41" name="CustomShape 8"/>
              <p:cNvSpPr/>
              <p:nvPr/>
            </p:nvSpPr>
            <p:spPr>
              <a:xfrm>
                <a:off x="8546760" y="337644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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42" name="CustomShape 9"/>
              <p:cNvSpPr/>
              <p:nvPr/>
            </p:nvSpPr>
            <p:spPr>
              <a:xfrm>
                <a:off x="3798360" y="364320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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43" name="CustomShape 10"/>
              <p:cNvSpPr/>
              <p:nvPr/>
            </p:nvSpPr>
            <p:spPr>
              <a:xfrm>
                <a:off x="3798360" y="337644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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44" name="CustomShape 11"/>
              <p:cNvSpPr/>
              <p:nvPr/>
            </p:nvSpPr>
            <p:spPr>
              <a:xfrm>
                <a:off x="7933320" y="377496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45" name="CustomShape 12"/>
              <p:cNvSpPr/>
              <p:nvPr/>
            </p:nvSpPr>
            <p:spPr>
              <a:xfrm>
                <a:off x="7393680" y="377496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46" name="CustomShape 13"/>
              <p:cNvSpPr/>
              <p:nvPr/>
            </p:nvSpPr>
            <p:spPr>
              <a:xfrm>
                <a:off x="6774480" y="377496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47" name="CustomShape 14"/>
              <p:cNvSpPr/>
              <p:nvPr/>
            </p:nvSpPr>
            <p:spPr>
              <a:xfrm>
                <a:off x="5482080" y="377496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48" name="CustomShape 15"/>
              <p:cNvSpPr/>
              <p:nvPr/>
            </p:nvSpPr>
            <p:spPr>
              <a:xfrm>
                <a:off x="4890240" y="377496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49" name="CustomShape 16"/>
              <p:cNvSpPr/>
              <p:nvPr/>
            </p:nvSpPr>
            <p:spPr>
              <a:xfrm>
                <a:off x="4275720" y="377496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50" name="CustomShape 17"/>
              <p:cNvSpPr/>
              <p:nvPr/>
            </p:nvSpPr>
            <p:spPr>
              <a:xfrm>
                <a:off x="7953840" y="335592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51" name="CustomShape 18"/>
              <p:cNvSpPr/>
              <p:nvPr/>
            </p:nvSpPr>
            <p:spPr>
              <a:xfrm>
                <a:off x="7393680" y="335592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52" name="CustomShape 19"/>
              <p:cNvSpPr/>
              <p:nvPr/>
            </p:nvSpPr>
            <p:spPr>
              <a:xfrm>
                <a:off x="6783840" y="335592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53" name="CustomShape 20"/>
              <p:cNvSpPr/>
              <p:nvPr/>
            </p:nvSpPr>
            <p:spPr>
              <a:xfrm>
                <a:off x="5502960" y="335592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54" name="CustomShape 21"/>
              <p:cNvSpPr/>
              <p:nvPr/>
            </p:nvSpPr>
            <p:spPr>
              <a:xfrm>
                <a:off x="4890240" y="335592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55" name="CustomShape 22"/>
              <p:cNvSpPr/>
              <p:nvPr/>
            </p:nvSpPr>
            <p:spPr>
              <a:xfrm>
                <a:off x="4285440" y="335592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56" name="CustomShape 23"/>
              <p:cNvSpPr/>
              <p:nvPr/>
            </p:nvSpPr>
            <p:spPr>
              <a:xfrm>
                <a:off x="3529080" y="3560760"/>
                <a:ext cx="22176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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57" name="CustomShape 24"/>
              <p:cNvSpPr/>
              <p:nvPr/>
            </p:nvSpPr>
            <p:spPr>
              <a:xfrm>
                <a:off x="6784560" y="273672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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58" name="CustomShape 25"/>
              <p:cNvSpPr/>
              <p:nvPr/>
            </p:nvSpPr>
            <p:spPr>
              <a:xfrm>
                <a:off x="6784560" y="293364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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59" name="CustomShape 26"/>
              <p:cNvSpPr/>
              <p:nvPr/>
            </p:nvSpPr>
            <p:spPr>
              <a:xfrm>
                <a:off x="6784560" y="246852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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60" name="CustomShape 27"/>
              <p:cNvSpPr/>
              <p:nvPr/>
            </p:nvSpPr>
            <p:spPr>
              <a:xfrm>
                <a:off x="6113160" y="273672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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61" name="CustomShape 28"/>
              <p:cNvSpPr/>
              <p:nvPr/>
            </p:nvSpPr>
            <p:spPr>
              <a:xfrm>
                <a:off x="6113160" y="293364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62" name="CustomShape 29"/>
              <p:cNvSpPr/>
              <p:nvPr/>
            </p:nvSpPr>
            <p:spPr>
              <a:xfrm>
                <a:off x="6113160" y="246852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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63" name="CustomShape 30"/>
              <p:cNvSpPr/>
              <p:nvPr/>
            </p:nvSpPr>
            <p:spPr>
              <a:xfrm>
                <a:off x="5933520" y="2652840"/>
                <a:ext cx="1152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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64" name="CustomShape 31"/>
              <p:cNvSpPr/>
              <p:nvPr/>
            </p:nvSpPr>
            <p:spPr>
              <a:xfrm>
                <a:off x="5787720" y="273672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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65" name="CustomShape 32"/>
              <p:cNvSpPr/>
              <p:nvPr/>
            </p:nvSpPr>
            <p:spPr>
              <a:xfrm>
                <a:off x="5787720" y="293364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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66" name="CustomShape 33"/>
              <p:cNvSpPr/>
              <p:nvPr/>
            </p:nvSpPr>
            <p:spPr>
              <a:xfrm>
                <a:off x="5787720" y="246852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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67" name="CustomShape 34"/>
              <p:cNvSpPr/>
              <p:nvPr/>
            </p:nvSpPr>
            <p:spPr>
              <a:xfrm>
                <a:off x="3798360" y="273672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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68" name="CustomShape 35"/>
              <p:cNvSpPr/>
              <p:nvPr/>
            </p:nvSpPr>
            <p:spPr>
              <a:xfrm>
                <a:off x="3798360" y="293364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69" name="CustomShape 36"/>
              <p:cNvSpPr/>
              <p:nvPr/>
            </p:nvSpPr>
            <p:spPr>
              <a:xfrm>
                <a:off x="3798360" y="2468520"/>
                <a:ext cx="79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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70" name="CustomShape 37"/>
              <p:cNvSpPr/>
              <p:nvPr/>
            </p:nvSpPr>
            <p:spPr>
              <a:xfrm>
                <a:off x="5271120" y="286704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71" name="CustomShape 38"/>
              <p:cNvSpPr/>
              <p:nvPr/>
            </p:nvSpPr>
            <p:spPr>
              <a:xfrm>
                <a:off x="4186800" y="286704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72" name="CustomShape 39"/>
              <p:cNvSpPr/>
              <p:nvPr/>
            </p:nvSpPr>
            <p:spPr>
              <a:xfrm>
                <a:off x="5285520" y="244800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73" name="CustomShape 40"/>
              <p:cNvSpPr/>
              <p:nvPr/>
            </p:nvSpPr>
            <p:spPr>
              <a:xfrm>
                <a:off x="4202640" y="2448000"/>
                <a:ext cx="1638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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74" name="CustomShape 41"/>
              <p:cNvSpPr/>
              <p:nvPr/>
            </p:nvSpPr>
            <p:spPr>
              <a:xfrm>
                <a:off x="3529080" y="2652840"/>
                <a:ext cx="22176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en-US" sz="22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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75" name="CustomShape 42"/>
              <p:cNvSpPr/>
              <p:nvPr/>
            </p:nvSpPr>
            <p:spPr>
              <a:xfrm>
                <a:off x="8058960" y="3807000"/>
                <a:ext cx="358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dhl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76" name="CustomShape 43"/>
              <p:cNvSpPr/>
              <p:nvPr/>
            </p:nvSpPr>
            <p:spPr>
              <a:xfrm>
                <a:off x="7515360" y="3807000"/>
                <a:ext cx="2797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cfl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77" name="CustomShape 44"/>
              <p:cNvSpPr/>
              <p:nvPr/>
            </p:nvSpPr>
            <p:spPr>
              <a:xfrm>
                <a:off x="6900120" y="3807000"/>
                <a:ext cx="358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dgj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78" name="CustomShape 45"/>
              <p:cNvSpPr/>
              <p:nvPr/>
            </p:nvSpPr>
            <p:spPr>
              <a:xfrm>
                <a:off x="6318360" y="3807000"/>
                <a:ext cx="32544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cej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79" name="CustomShape 46"/>
              <p:cNvSpPr/>
              <p:nvPr/>
            </p:nvSpPr>
            <p:spPr>
              <a:xfrm>
                <a:off x="5608080" y="3807000"/>
                <a:ext cx="40464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dhk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80" name="CustomShape 47"/>
              <p:cNvSpPr/>
              <p:nvPr/>
            </p:nvSpPr>
            <p:spPr>
              <a:xfrm>
                <a:off x="5011560" y="3807000"/>
                <a:ext cx="32544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cfk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81" name="CustomShape 48"/>
              <p:cNvSpPr/>
              <p:nvPr/>
            </p:nvSpPr>
            <p:spPr>
              <a:xfrm>
                <a:off x="4401360" y="3807000"/>
                <a:ext cx="358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dgi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82" name="CustomShape 49"/>
              <p:cNvSpPr/>
              <p:nvPr/>
            </p:nvSpPr>
            <p:spPr>
              <a:xfrm>
                <a:off x="3822840" y="3807000"/>
                <a:ext cx="32544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cei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83" name="CustomShape 50"/>
              <p:cNvSpPr/>
              <p:nvPr/>
            </p:nvSpPr>
            <p:spPr>
              <a:xfrm>
                <a:off x="8071560" y="3387600"/>
                <a:ext cx="358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bhl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84" name="CustomShape 51"/>
              <p:cNvSpPr/>
              <p:nvPr/>
            </p:nvSpPr>
            <p:spPr>
              <a:xfrm>
                <a:off x="7519680" y="3387600"/>
                <a:ext cx="29628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afl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85" name="CustomShape 52"/>
              <p:cNvSpPr/>
              <p:nvPr/>
            </p:nvSpPr>
            <p:spPr>
              <a:xfrm>
                <a:off x="6900120" y="3387600"/>
                <a:ext cx="358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bgj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86" name="CustomShape 53"/>
              <p:cNvSpPr/>
              <p:nvPr/>
            </p:nvSpPr>
            <p:spPr>
              <a:xfrm>
                <a:off x="6308280" y="3387600"/>
                <a:ext cx="3420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aej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87" name="CustomShape 54"/>
              <p:cNvSpPr/>
              <p:nvPr/>
            </p:nvSpPr>
            <p:spPr>
              <a:xfrm>
                <a:off x="5620680" y="3387600"/>
                <a:ext cx="40464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bhk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88" name="CustomShape 55"/>
              <p:cNvSpPr/>
              <p:nvPr/>
            </p:nvSpPr>
            <p:spPr>
              <a:xfrm>
                <a:off x="5016240" y="3387600"/>
                <a:ext cx="3420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afk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89" name="CustomShape 56"/>
              <p:cNvSpPr/>
              <p:nvPr/>
            </p:nvSpPr>
            <p:spPr>
              <a:xfrm>
                <a:off x="4401360" y="3387600"/>
                <a:ext cx="3589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bgi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90" name="CustomShape 57"/>
              <p:cNvSpPr/>
              <p:nvPr/>
            </p:nvSpPr>
            <p:spPr>
              <a:xfrm>
                <a:off x="3814560" y="3387600"/>
                <a:ext cx="3420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aei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91" name="CustomShape 58"/>
              <p:cNvSpPr/>
              <p:nvPr/>
            </p:nvSpPr>
            <p:spPr>
              <a:xfrm>
                <a:off x="6614640" y="2898720"/>
                <a:ext cx="7848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l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92" name="CustomShape 59"/>
              <p:cNvSpPr/>
              <p:nvPr/>
            </p:nvSpPr>
            <p:spPr>
              <a:xfrm>
                <a:off x="6186240" y="2898720"/>
                <a:ext cx="12420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k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93" name="CustomShape 60"/>
              <p:cNvSpPr/>
              <p:nvPr/>
            </p:nvSpPr>
            <p:spPr>
              <a:xfrm>
                <a:off x="6646320" y="2479680"/>
                <a:ext cx="7848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j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94" name="CustomShape 61"/>
              <p:cNvSpPr/>
              <p:nvPr/>
            </p:nvSpPr>
            <p:spPr>
              <a:xfrm>
                <a:off x="6211440" y="2479680"/>
                <a:ext cx="7848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i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95" name="CustomShape 62"/>
              <p:cNvSpPr/>
              <p:nvPr/>
            </p:nvSpPr>
            <p:spPr>
              <a:xfrm>
                <a:off x="5452200" y="2898720"/>
                <a:ext cx="28116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dh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96" name="CustomShape 63"/>
              <p:cNvSpPr/>
              <p:nvPr/>
            </p:nvSpPr>
            <p:spPr>
              <a:xfrm>
                <a:off x="4883040" y="2898720"/>
                <a:ext cx="20196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cf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97" name="CustomShape 64"/>
              <p:cNvSpPr/>
              <p:nvPr/>
            </p:nvSpPr>
            <p:spPr>
              <a:xfrm>
                <a:off x="4367880" y="2898720"/>
                <a:ext cx="28116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dg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98" name="CustomShape 65"/>
              <p:cNvSpPr/>
              <p:nvPr/>
            </p:nvSpPr>
            <p:spPr>
              <a:xfrm>
                <a:off x="3816360" y="2898720"/>
                <a:ext cx="24768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ce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699" name="CustomShape 66"/>
              <p:cNvSpPr/>
              <p:nvPr/>
            </p:nvSpPr>
            <p:spPr>
              <a:xfrm>
                <a:off x="5403240" y="2479680"/>
                <a:ext cx="28116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bh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700" name="CustomShape 67"/>
              <p:cNvSpPr/>
              <p:nvPr/>
            </p:nvSpPr>
            <p:spPr>
              <a:xfrm>
                <a:off x="4881240" y="2479680"/>
                <a:ext cx="21852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af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701" name="CustomShape 68"/>
              <p:cNvSpPr/>
              <p:nvPr/>
            </p:nvSpPr>
            <p:spPr>
              <a:xfrm>
                <a:off x="4318920" y="2479680"/>
                <a:ext cx="28116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bg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702" name="CustomShape 69"/>
              <p:cNvSpPr/>
              <p:nvPr/>
            </p:nvSpPr>
            <p:spPr>
              <a:xfrm>
                <a:off x="3814560" y="2479680"/>
                <a:ext cx="264240" cy="3355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/>
                <a:r>
                  <a:rPr b="0" i="1" lang="en-US" sz="2200" spc="-1" strike="noStrike">
                    <a:solidFill>
                      <a:srgbClr val="000000"/>
                    </a:solidFill>
                    <a:latin typeface="Times New Roman"/>
                  </a:rPr>
                  <a:t>ae</a:t>
                </a:r>
                <a:endParaRPr b="0" lang="en-US" sz="22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</p:grpSp>
      </p:grpSp>
      <p:grpSp>
        <p:nvGrpSpPr>
          <p:cNvPr id="703" name="Group 70"/>
          <p:cNvGrpSpPr/>
          <p:nvPr/>
        </p:nvGrpSpPr>
        <p:grpSpPr>
          <a:xfrm>
            <a:off x="351000" y="2444760"/>
            <a:ext cx="3125880" cy="848160"/>
            <a:chOff x="351000" y="2444760"/>
            <a:chExt cx="3125880" cy="848160"/>
          </a:xfrm>
        </p:grpSpPr>
        <p:sp>
          <p:nvSpPr>
            <p:cNvPr id="704" name="CustomShape 71"/>
            <p:cNvSpPr/>
            <p:nvPr/>
          </p:nvSpPr>
          <p:spPr>
            <a:xfrm>
              <a:off x="3396960" y="27367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05" name="CustomShape 72"/>
            <p:cNvSpPr/>
            <p:nvPr/>
          </p:nvSpPr>
          <p:spPr>
            <a:xfrm>
              <a:off x="3396960" y="293364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06" name="CustomShape 73"/>
            <p:cNvSpPr/>
            <p:nvPr/>
          </p:nvSpPr>
          <p:spPr>
            <a:xfrm>
              <a:off x="3396960" y="2468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07" name="CustomShape 74"/>
            <p:cNvSpPr/>
            <p:nvPr/>
          </p:nvSpPr>
          <p:spPr>
            <a:xfrm>
              <a:off x="2727000" y="27367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08" name="CustomShape 75"/>
            <p:cNvSpPr/>
            <p:nvPr/>
          </p:nvSpPr>
          <p:spPr>
            <a:xfrm>
              <a:off x="2727000" y="293364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09" name="CustomShape 76"/>
            <p:cNvSpPr/>
            <p:nvPr/>
          </p:nvSpPr>
          <p:spPr>
            <a:xfrm>
              <a:off x="2727000" y="2468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10" name="CustomShape 77"/>
            <p:cNvSpPr/>
            <p:nvPr/>
          </p:nvSpPr>
          <p:spPr>
            <a:xfrm>
              <a:off x="2545920" y="2652840"/>
              <a:ext cx="1152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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11" name="CustomShape 78"/>
            <p:cNvSpPr/>
            <p:nvPr/>
          </p:nvSpPr>
          <p:spPr>
            <a:xfrm>
              <a:off x="2401920" y="277812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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12" name="CustomShape 79"/>
            <p:cNvSpPr/>
            <p:nvPr/>
          </p:nvSpPr>
          <p:spPr>
            <a:xfrm>
              <a:off x="2401920" y="262404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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13" name="CustomShape 80"/>
            <p:cNvSpPr/>
            <p:nvPr/>
          </p:nvSpPr>
          <p:spPr>
            <a:xfrm>
              <a:off x="2401920" y="295740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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14" name="CustomShape 81"/>
            <p:cNvSpPr/>
            <p:nvPr/>
          </p:nvSpPr>
          <p:spPr>
            <a:xfrm>
              <a:off x="2401920" y="244476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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15" name="CustomShape 82"/>
            <p:cNvSpPr/>
            <p:nvPr/>
          </p:nvSpPr>
          <p:spPr>
            <a:xfrm>
              <a:off x="351000" y="277812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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16" name="CustomShape 83"/>
            <p:cNvSpPr/>
            <p:nvPr/>
          </p:nvSpPr>
          <p:spPr>
            <a:xfrm>
              <a:off x="351000" y="262404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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17" name="CustomShape 84"/>
            <p:cNvSpPr/>
            <p:nvPr/>
          </p:nvSpPr>
          <p:spPr>
            <a:xfrm>
              <a:off x="351000" y="295740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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18" name="CustomShape 85"/>
            <p:cNvSpPr/>
            <p:nvPr/>
          </p:nvSpPr>
          <p:spPr>
            <a:xfrm>
              <a:off x="351000" y="244476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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19" name="CustomShape 86"/>
            <p:cNvSpPr/>
            <p:nvPr/>
          </p:nvSpPr>
          <p:spPr>
            <a:xfrm>
              <a:off x="2274480" y="27367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20" name="CustomShape 87"/>
            <p:cNvSpPr/>
            <p:nvPr/>
          </p:nvSpPr>
          <p:spPr>
            <a:xfrm>
              <a:off x="2274480" y="293364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21" name="CustomShape 88"/>
            <p:cNvSpPr/>
            <p:nvPr/>
          </p:nvSpPr>
          <p:spPr>
            <a:xfrm>
              <a:off x="2274480" y="2468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22" name="CustomShape 89"/>
            <p:cNvSpPr/>
            <p:nvPr/>
          </p:nvSpPr>
          <p:spPr>
            <a:xfrm>
              <a:off x="1525320" y="27367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23" name="CustomShape 90"/>
            <p:cNvSpPr/>
            <p:nvPr/>
          </p:nvSpPr>
          <p:spPr>
            <a:xfrm>
              <a:off x="1525320" y="293364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24" name="CustomShape 91"/>
            <p:cNvSpPr/>
            <p:nvPr/>
          </p:nvSpPr>
          <p:spPr>
            <a:xfrm>
              <a:off x="1525320" y="2468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25" name="CustomShape 92"/>
            <p:cNvSpPr/>
            <p:nvPr/>
          </p:nvSpPr>
          <p:spPr>
            <a:xfrm>
              <a:off x="1344240" y="2652840"/>
              <a:ext cx="1152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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26" name="CustomShape 93"/>
            <p:cNvSpPr/>
            <p:nvPr/>
          </p:nvSpPr>
          <p:spPr>
            <a:xfrm>
              <a:off x="1198080" y="27367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27" name="CustomShape 94"/>
            <p:cNvSpPr/>
            <p:nvPr/>
          </p:nvSpPr>
          <p:spPr>
            <a:xfrm>
              <a:off x="1198080" y="293364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28" name="CustomShape 95"/>
            <p:cNvSpPr/>
            <p:nvPr/>
          </p:nvSpPr>
          <p:spPr>
            <a:xfrm>
              <a:off x="1198080" y="2468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29" name="CustomShape 96"/>
            <p:cNvSpPr/>
            <p:nvPr/>
          </p:nvSpPr>
          <p:spPr>
            <a:xfrm>
              <a:off x="502920" y="27367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30" name="CustomShape 97"/>
            <p:cNvSpPr/>
            <p:nvPr/>
          </p:nvSpPr>
          <p:spPr>
            <a:xfrm>
              <a:off x="502920" y="293364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31" name="CustomShape 98"/>
            <p:cNvSpPr/>
            <p:nvPr/>
          </p:nvSpPr>
          <p:spPr>
            <a:xfrm>
              <a:off x="502920" y="2468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32" name="CustomShape 99"/>
            <p:cNvSpPr/>
            <p:nvPr/>
          </p:nvSpPr>
          <p:spPr>
            <a:xfrm>
              <a:off x="3227040" y="2898720"/>
              <a:ext cx="7848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l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33" name="CustomShape 100"/>
            <p:cNvSpPr/>
            <p:nvPr/>
          </p:nvSpPr>
          <p:spPr>
            <a:xfrm>
              <a:off x="2798640" y="2898720"/>
              <a:ext cx="1242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k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34" name="CustomShape 101"/>
            <p:cNvSpPr/>
            <p:nvPr/>
          </p:nvSpPr>
          <p:spPr>
            <a:xfrm>
              <a:off x="3260160" y="2479680"/>
              <a:ext cx="7848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j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35" name="CustomShape 102"/>
            <p:cNvSpPr/>
            <p:nvPr/>
          </p:nvSpPr>
          <p:spPr>
            <a:xfrm>
              <a:off x="2825280" y="2479680"/>
              <a:ext cx="7848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i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36" name="CustomShape 103"/>
            <p:cNvSpPr/>
            <p:nvPr/>
          </p:nvSpPr>
          <p:spPr>
            <a:xfrm>
              <a:off x="2058480" y="289872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h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37" name="CustomShape 104"/>
            <p:cNvSpPr/>
            <p:nvPr/>
          </p:nvSpPr>
          <p:spPr>
            <a:xfrm>
              <a:off x="1610640" y="289872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g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38" name="CustomShape 105"/>
            <p:cNvSpPr/>
            <p:nvPr/>
          </p:nvSpPr>
          <p:spPr>
            <a:xfrm>
              <a:off x="2084040" y="2479680"/>
              <a:ext cx="7848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f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39" name="CustomShape 106"/>
            <p:cNvSpPr/>
            <p:nvPr/>
          </p:nvSpPr>
          <p:spPr>
            <a:xfrm>
              <a:off x="1618920" y="2479680"/>
              <a:ext cx="1242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e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40" name="CustomShape 107"/>
            <p:cNvSpPr/>
            <p:nvPr/>
          </p:nvSpPr>
          <p:spPr>
            <a:xfrm>
              <a:off x="983520" y="289872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d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41" name="CustomShape 108"/>
            <p:cNvSpPr/>
            <p:nvPr/>
          </p:nvSpPr>
          <p:spPr>
            <a:xfrm>
              <a:off x="580680" y="2898720"/>
              <a:ext cx="1242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c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42" name="CustomShape 109"/>
            <p:cNvSpPr/>
            <p:nvPr/>
          </p:nvSpPr>
          <p:spPr>
            <a:xfrm>
              <a:off x="991440" y="247968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b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43" name="CustomShape 110"/>
            <p:cNvSpPr/>
            <p:nvPr/>
          </p:nvSpPr>
          <p:spPr>
            <a:xfrm>
              <a:off x="574200" y="247968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a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744" name="Group 111"/>
          <p:cNvGrpSpPr/>
          <p:nvPr/>
        </p:nvGrpSpPr>
        <p:grpSpPr>
          <a:xfrm>
            <a:off x="3605400" y="4673520"/>
            <a:ext cx="5098320" cy="1728000"/>
            <a:chOff x="3605400" y="4673520"/>
            <a:chExt cx="5098320" cy="1728000"/>
          </a:xfrm>
        </p:grpSpPr>
        <p:sp>
          <p:nvSpPr>
            <p:cNvPr id="745" name="CustomShape 112"/>
            <p:cNvSpPr/>
            <p:nvPr/>
          </p:nvSpPr>
          <p:spPr>
            <a:xfrm>
              <a:off x="8623800" y="586908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46" name="CustomShape 113"/>
            <p:cNvSpPr/>
            <p:nvPr/>
          </p:nvSpPr>
          <p:spPr>
            <a:xfrm>
              <a:off x="8623800" y="60660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47" name="CustomShape 114"/>
            <p:cNvSpPr/>
            <p:nvPr/>
          </p:nvSpPr>
          <p:spPr>
            <a:xfrm>
              <a:off x="8623800" y="560088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48" name="CustomShape 115"/>
            <p:cNvSpPr/>
            <p:nvPr/>
          </p:nvSpPr>
          <p:spPr>
            <a:xfrm>
              <a:off x="3875400" y="586908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49" name="CustomShape 116"/>
            <p:cNvSpPr/>
            <p:nvPr/>
          </p:nvSpPr>
          <p:spPr>
            <a:xfrm>
              <a:off x="3875400" y="60660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50" name="CustomShape 117"/>
            <p:cNvSpPr/>
            <p:nvPr/>
          </p:nvSpPr>
          <p:spPr>
            <a:xfrm>
              <a:off x="3875400" y="560088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51" name="CustomShape 118"/>
            <p:cNvSpPr/>
            <p:nvPr/>
          </p:nvSpPr>
          <p:spPr>
            <a:xfrm>
              <a:off x="8009640" y="599904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52" name="CustomShape 119"/>
            <p:cNvSpPr/>
            <p:nvPr/>
          </p:nvSpPr>
          <p:spPr>
            <a:xfrm>
              <a:off x="7390440" y="599904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53" name="CustomShape 120"/>
            <p:cNvSpPr/>
            <p:nvPr/>
          </p:nvSpPr>
          <p:spPr>
            <a:xfrm>
              <a:off x="6850800" y="599904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54" name="CustomShape 121"/>
            <p:cNvSpPr/>
            <p:nvPr/>
          </p:nvSpPr>
          <p:spPr>
            <a:xfrm>
              <a:off x="5558400" y="599904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55" name="CustomShape 122"/>
            <p:cNvSpPr/>
            <p:nvPr/>
          </p:nvSpPr>
          <p:spPr>
            <a:xfrm>
              <a:off x="4944240" y="599904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56" name="CustomShape 123"/>
            <p:cNvSpPr/>
            <p:nvPr/>
          </p:nvSpPr>
          <p:spPr>
            <a:xfrm>
              <a:off x="4352040" y="599904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57" name="CustomShape 124"/>
            <p:cNvSpPr/>
            <p:nvPr/>
          </p:nvSpPr>
          <p:spPr>
            <a:xfrm>
              <a:off x="8030160" y="558000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58" name="CustomShape 125"/>
            <p:cNvSpPr/>
            <p:nvPr/>
          </p:nvSpPr>
          <p:spPr>
            <a:xfrm>
              <a:off x="7422120" y="558000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59" name="CustomShape 126"/>
            <p:cNvSpPr/>
            <p:nvPr/>
          </p:nvSpPr>
          <p:spPr>
            <a:xfrm>
              <a:off x="6860160" y="558000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60" name="CustomShape 127"/>
            <p:cNvSpPr/>
            <p:nvPr/>
          </p:nvSpPr>
          <p:spPr>
            <a:xfrm>
              <a:off x="5578920" y="558000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61" name="CustomShape 128"/>
            <p:cNvSpPr/>
            <p:nvPr/>
          </p:nvSpPr>
          <p:spPr>
            <a:xfrm>
              <a:off x="4974120" y="558000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62" name="CustomShape 129"/>
            <p:cNvSpPr/>
            <p:nvPr/>
          </p:nvSpPr>
          <p:spPr>
            <a:xfrm>
              <a:off x="4361400" y="558000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63" name="CustomShape 130"/>
            <p:cNvSpPr/>
            <p:nvPr/>
          </p:nvSpPr>
          <p:spPr>
            <a:xfrm>
              <a:off x="3605400" y="5784840"/>
              <a:ext cx="221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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64" name="CustomShape 131"/>
            <p:cNvSpPr/>
            <p:nvPr/>
          </p:nvSpPr>
          <p:spPr>
            <a:xfrm>
              <a:off x="6779160" y="49608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65" name="CustomShape 132"/>
            <p:cNvSpPr/>
            <p:nvPr/>
          </p:nvSpPr>
          <p:spPr>
            <a:xfrm>
              <a:off x="6779160" y="5159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66" name="CustomShape 133"/>
            <p:cNvSpPr/>
            <p:nvPr/>
          </p:nvSpPr>
          <p:spPr>
            <a:xfrm>
              <a:off x="6779160" y="46944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67" name="CustomShape 134"/>
            <p:cNvSpPr/>
            <p:nvPr/>
          </p:nvSpPr>
          <p:spPr>
            <a:xfrm>
              <a:off x="4897800" y="49608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68" name="CustomShape 135"/>
            <p:cNvSpPr/>
            <p:nvPr/>
          </p:nvSpPr>
          <p:spPr>
            <a:xfrm>
              <a:off x="4897800" y="5159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69" name="CustomShape 136"/>
            <p:cNvSpPr/>
            <p:nvPr/>
          </p:nvSpPr>
          <p:spPr>
            <a:xfrm>
              <a:off x="4897800" y="46944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70" name="CustomShape 137"/>
            <p:cNvSpPr/>
            <p:nvPr/>
          </p:nvSpPr>
          <p:spPr>
            <a:xfrm>
              <a:off x="6315840" y="509256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71" name="CustomShape 138"/>
            <p:cNvSpPr/>
            <p:nvPr/>
          </p:nvSpPr>
          <p:spPr>
            <a:xfrm>
              <a:off x="5275800" y="509256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72" name="CustomShape 139"/>
            <p:cNvSpPr/>
            <p:nvPr/>
          </p:nvSpPr>
          <p:spPr>
            <a:xfrm>
              <a:off x="6302880" y="467352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73" name="CustomShape 140"/>
            <p:cNvSpPr/>
            <p:nvPr/>
          </p:nvSpPr>
          <p:spPr>
            <a:xfrm>
              <a:off x="5261760" y="4673520"/>
              <a:ext cx="1638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74" name="CustomShape 141"/>
            <p:cNvSpPr/>
            <p:nvPr/>
          </p:nvSpPr>
          <p:spPr>
            <a:xfrm>
              <a:off x="4716000" y="4878360"/>
              <a:ext cx="1152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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75" name="CustomShape 142"/>
            <p:cNvSpPr/>
            <p:nvPr/>
          </p:nvSpPr>
          <p:spPr>
            <a:xfrm>
              <a:off x="4570920" y="49608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76" name="CustomShape 143"/>
            <p:cNvSpPr/>
            <p:nvPr/>
          </p:nvSpPr>
          <p:spPr>
            <a:xfrm>
              <a:off x="4570920" y="5159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77" name="CustomShape 144"/>
            <p:cNvSpPr/>
            <p:nvPr/>
          </p:nvSpPr>
          <p:spPr>
            <a:xfrm>
              <a:off x="4570920" y="46944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78" name="CustomShape 145"/>
            <p:cNvSpPr/>
            <p:nvPr/>
          </p:nvSpPr>
          <p:spPr>
            <a:xfrm>
              <a:off x="3875400" y="49608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79" name="CustomShape 146"/>
            <p:cNvSpPr/>
            <p:nvPr/>
          </p:nvSpPr>
          <p:spPr>
            <a:xfrm>
              <a:off x="3875400" y="5159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80" name="CustomShape 147"/>
            <p:cNvSpPr/>
            <p:nvPr/>
          </p:nvSpPr>
          <p:spPr>
            <a:xfrm>
              <a:off x="3875400" y="46944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81" name="CustomShape 148"/>
            <p:cNvSpPr/>
            <p:nvPr/>
          </p:nvSpPr>
          <p:spPr>
            <a:xfrm>
              <a:off x="3605400" y="4878360"/>
              <a:ext cx="221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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82" name="CustomShape 149"/>
            <p:cNvSpPr/>
            <p:nvPr/>
          </p:nvSpPr>
          <p:spPr>
            <a:xfrm>
              <a:off x="8135280" y="6031080"/>
              <a:ext cx="358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dhl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83" name="CustomShape 150"/>
            <p:cNvSpPr/>
            <p:nvPr/>
          </p:nvSpPr>
          <p:spPr>
            <a:xfrm>
              <a:off x="7516080" y="6031080"/>
              <a:ext cx="358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dgj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84" name="CustomShape 151"/>
            <p:cNvSpPr/>
            <p:nvPr/>
          </p:nvSpPr>
          <p:spPr>
            <a:xfrm>
              <a:off x="6972480" y="6031080"/>
              <a:ext cx="2797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cfl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85" name="CustomShape 152"/>
            <p:cNvSpPr/>
            <p:nvPr/>
          </p:nvSpPr>
          <p:spPr>
            <a:xfrm>
              <a:off x="6394320" y="6031080"/>
              <a:ext cx="3254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cej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86" name="CustomShape 153"/>
            <p:cNvSpPr/>
            <p:nvPr/>
          </p:nvSpPr>
          <p:spPr>
            <a:xfrm>
              <a:off x="5684040" y="6031080"/>
              <a:ext cx="4046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dhk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87" name="CustomShape 154"/>
            <p:cNvSpPr/>
            <p:nvPr/>
          </p:nvSpPr>
          <p:spPr>
            <a:xfrm>
              <a:off x="5069880" y="6031080"/>
              <a:ext cx="358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dgi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88" name="CustomShape 155"/>
            <p:cNvSpPr/>
            <p:nvPr/>
          </p:nvSpPr>
          <p:spPr>
            <a:xfrm>
              <a:off x="4473720" y="6031080"/>
              <a:ext cx="3254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cfk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89" name="CustomShape 156"/>
            <p:cNvSpPr/>
            <p:nvPr/>
          </p:nvSpPr>
          <p:spPr>
            <a:xfrm>
              <a:off x="3898800" y="6031080"/>
              <a:ext cx="3254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cei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90" name="CustomShape 157"/>
            <p:cNvSpPr/>
            <p:nvPr/>
          </p:nvSpPr>
          <p:spPr>
            <a:xfrm>
              <a:off x="8147880" y="5611680"/>
              <a:ext cx="358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bhl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91" name="CustomShape 158"/>
            <p:cNvSpPr/>
            <p:nvPr/>
          </p:nvSpPr>
          <p:spPr>
            <a:xfrm>
              <a:off x="7538400" y="5611680"/>
              <a:ext cx="358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bgj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92" name="CustomShape 159"/>
            <p:cNvSpPr/>
            <p:nvPr/>
          </p:nvSpPr>
          <p:spPr>
            <a:xfrm>
              <a:off x="6986160" y="5611680"/>
              <a:ext cx="29628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afl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93" name="CustomShape 160"/>
            <p:cNvSpPr/>
            <p:nvPr/>
          </p:nvSpPr>
          <p:spPr>
            <a:xfrm>
              <a:off x="6384600" y="5611680"/>
              <a:ext cx="3420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aej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94" name="CustomShape 161"/>
            <p:cNvSpPr/>
            <p:nvPr/>
          </p:nvSpPr>
          <p:spPr>
            <a:xfrm>
              <a:off x="5697000" y="5611680"/>
              <a:ext cx="4046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bhk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95" name="CustomShape 162"/>
            <p:cNvSpPr/>
            <p:nvPr/>
          </p:nvSpPr>
          <p:spPr>
            <a:xfrm>
              <a:off x="5091840" y="5611680"/>
              <a:ext cx="358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bgi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96" name="CustomShape 163"/>
            <p:cNvSpPr/>
            <p:nvPr/>
          </p:nvSpPr>
          <p:spPr>
            <a:xfrm>
              <a:off x="4487400" y="5611680"/>
              <a:ext cx="3420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afk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97" name="CustomShape 164"/>
            <p:cNvSpPr/>
            <p:nvPr/>
          </p:nvSpPr>
          <p:spPr>
            <a:xfrm>
              <a:off x="3890520" y="5611680"/>
              <a:ext cx="3420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aei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98" name="CustomShape 165"/>
            <p:cNvSpPr/>
            <p:nvPr/>
          </p:nvSpPr>
          <p:spPr>
            <a:xfrm>
              <a:off x="6498000" y="5124600"/>
              <a:ext cx="2185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hl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99" name="CustomShape 166"/>
            <p:cNvSpPr/>
            <p:nvPr/>
          </p:nvSpPr>
          <p:spPr>
            <a:xfrm>
              <a:off x="5962320" y="5124600"/>
              <a:ext cx="2185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gj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00" name="CustomShape 167"/>
            <p:cNvSpPr/>
            <p:nvPr/>
          </p:nvSpPr>
          <p:spPr>
            <a:xfrm>
              <a:off x="5400360" y="5124600"/>
              <a:ext cx="2642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hk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01" name="CustomShape 168"/>
            <p:cNvSpPr/>
            <p:nvPr/>
          </p:nvSpPr>
          <p:spPr>
            <a:xfrm>
              <a:off x="4925520" y="5124600"/>
              <a:ext cx="2185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gi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02" name="CustomShape 169"/>
            <p:cNvSpPr/>
            <p:nvPr/>
          </p:nvSpPr>
          <p:spPr>
            <a:xfrm>
              <a:off x="6537600" y="4705200"/>
              <a:ext cx="1562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fl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03" name="CustomShape 170"/>
            <p:cNvSpPr/>
            <p:nvPr/>
          </p:nvSpPr>
          <p:spPr>
            <a:xfrm>
              <a:off x="5967360" y="4705200"/>
              <a:ext cx="2019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ej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04" name="CustomShape 171"/>
            <p:cNvSpPr/>
            <p:nvPr/>
          </p:nvSpPr>
          <p:spPr>
            <a:xfrm>
              <a:off x="5440320" y="4705200"/>
              <a:ext cx="2019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fk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05" name="CustomShape 172"/>
            <p:cNvSpPr/>
            <p:nvPr/>
          </p:nvSpPr>
          <p:spPr>
            <a:xfrm>
              <a:off x="4930920" y="4705200"/>
              <a:ext cx="2019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ei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06" name="CustomShape 173"/>
            <p:cNvSpPr/>
            <p:nvPr/>
          </p:nvSpPr>
          <p:spPr>
            <a:xfrm>
              <a:off x="4356360" y="512460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d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07" name="CustomShape 174"/>
            <p:cNvSpPr/>
            <p:nvPr/>
          </p:nvSpPr>
          <p:spPr>
            <a:xfrm>
              <a:off x="3953520" y="5124600"/>
              <a:ext cx="1242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c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08" name="CustomShape 175"/>
            <p:cNvSpPr/>
            <p:nvPr/>
          </p:nvSpPr>
          <p:spPr>
            <a:xfrm>
              <a:off x="4364280" y="470520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b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09" name="CustomShape 176"/>
            <p:cNvSpPr/>
            <p:nvPr/>
          </p:nvSpPr>
          <p:spPr>
            <a:xfrm>
              <a:off x="3946680" y="470520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a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810" name="Group 177"/>
          <p:cNvGrpSpPr/>
          <p:nvPr/>
        </p:nvGrpSpPr>
        <p:grpSpPr>
          <a:xfrm>
            <a:off x="448200" y="4670280"/>
            <a:ext cx="3122640" cy="846720"/>
            <a:chOff x="448200" y="4670280"/>
            <a:chExt cx="3122640" cy="846720"/>
          </a:xfrm>
        </p:grpSpPr>
        <p:sp>
          <p:nvSpPr>
            <p:cNvPr id="811" name="CustomShape 178"/>
            <p:cNvSpPr/>
            <p:nvPr/>
          </p:nvSpPr>
          <p:spPr>
            <a:xfrm>
              <a:off x="3475800" y="500364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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12" name="CustomShape 179"/>
            <p:cNvSpPr/>
            <p:nvPr/>
          </p:nvSpPr>
          <p:spPr>
            <a:xfrm>
              <a:off x="3475800" y="484992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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13" name="CustomShape 180"/>
            <p:cNvSpPr/>
            <p:nvPr/>
          </p:nvSpPr>
          <p:spPr>
            <a:xfrm>
              <a:off x="3475800" y="518148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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14" name="CustomShape 181"/>
            <p:cNvSpPr/>
            <p:nvPr/>
          </p:nvSpPr>
          <p:spPr>
            <a:xfrm>
              <a:off x="3475800" y="467028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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15" name="CustomShape 182"/>
            <p:cNvSpPr/>
            <p:nvPr/>
          </p:nvSpPr>
          <p:spPr>
            <a:xfrm>
              <a:off x="1450080" y="500364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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16" name="CustomShape 183"/>
            <p:cNvSpPr/>
            <p:nvPr/>
          </p:nvSpPr>
          <p:spPr>
            <a:xfrm>
              <a:off x="1450080" y="484992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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17" name="CustomShape 184"/>
            <p:cNvSpPr/>
            <p:nvPr/>
          </p:nvSpPr>
          <p:spPr>
            <a:xfrm>
              <a:off x="1450080" y="518148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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18" name="CustomShape 185"/>
            <p:cNvSpPr/>
            <p:nvPr/>
          </p:nvSpPr>
          <p:spPr>
            <a:xfrm>
              <a:off x="1450080" y="4670280"/>
              <a:ext cx="9504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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19" name="CustomShape 186"/>
            <p:cNvSpPr/>
            <p:nvPr/>
          </p:nvSpPr>
          <p:spPr>
            <a:xfrm>
              <a:off x="3348360" y="49608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20" name="CustomShape 187"/>
            <p:cNvSpPr/>
            <p:nvPr/>
          </p:nvSpPr>
          <p:spPr>
            <a:xfrm>
              <a:off x="3348360" y="5159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21" name="CustomShape 188"/>
            <p:cNvSpPr/>
            <p:nvPr/>
          </p:nvSpPr>
          <p:spPr>
            <a:xfrm>
              <a:off x="3348360" y="46944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22" name="CustomShape 189"/>
            <p:cNvSpPr/>
            <p:nvPr/>
          </p:nvSpPr>
          <p:spPr>
            <a:xfrm>
              <a:off x="2676960" y="49608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23" name="CustomShape 190"/>
            <p:cNvSpPr/>
            <p:nvPr/>
          </p:nvSpPr>
          <p:spPr>
            <a:xfrm>
              <a:off x="2676960" y="5159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24" name="CustomShape 191"/>
            <p:cNvSpPr/>
            <p:nvPr/>
          </p:nvSpPr>
          <p:spPr>
            <a:xfrm>
              <a:off x="2676960" y="46944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25" name="CustomShape 192"/>
            <p:cNvSpPr/>
            <p:nvPr/>
          </p:nvSpPr>
          <p:spPr>
            <a:xfrm>
              <a:off x="2496600" y="4878360"/>
              <a:ext cx="1152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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26" name="CustomShape 193"/>
            <p:cNvSpPr/>
            <p:nvPr/>
          </p:nvSpPr>
          <p:spPr>
            <a:xfrm>
              <a:off x="2351520" y="49608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27" name="CustomShape 194"/>
            <p:cNvSpPr/>
            <p:nvPr/>
          </p:nvSpPr>
          <p:spPr>
            <a:xfrm>
              <a:off x="2351520" y="5159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28" name="CustomShape 195"/>
            <p:cNvSpPr/>
            <p:nvPr/>
          </p:nvSpPr>
          <p:spPr>
            <a:xfrm>
              <a:off x="2351520" y="46944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29" name="CustomShape 196"/>
            <p:cNvSpPr/>
            <p:nvPr/>
          </p:nvSpPr>
          <p:spPr>
            <a:xfrm>
              <a:off x="1602000" y="49608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30" name="CustomShape 197"/>
            <p:cNvSpPr/>
            <p:nvPr/>
          </p:nvSpPr>
          <p:spPr>
            <a:xfrm>
              <a:off x="1602000" y="5159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31" name="CustomShape 198"/>
            <p:cNvSpPr/>
            <p:nvPr/>
          </p:nvSpPr>
          <p:spPr>
            <a:xfrm>
              <a:off x="1602000" y="46944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32" name="CustomShape 199"/>
            <p:cNvSpPr/>
            <p:nvPr/>
          </p:nvSpPr>
          <p:spPr>
            <a:xfrm>
              <a:off x="1290240" y="4878360"/>
              <a:ext cx="1152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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33" name="CustomShape 200"/>
            <p:cNvSpPr/>
            <p:nvPr/>
          </p:nvSpPr>
          <p:spPr>
            <a:xfrm>
              <a:off x="1144800" y="49608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34" name="CustomShape 201"/>
            <p:cNvSpPr/>
            <p:nvPr/>
          </p:nvSpPr>
          <p:spPr>
            <a:xfrm>
              <a:off x="1144800" y="5159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35" name="CustomShape 202"/>
            <p:cNvSpPr/>
            <p:nvPr/>
          </p:nvSpPr>
          <p:spPr>
            <a:xfrm>
              <a:off x="1144800" y="46944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36" name="CustomShape 203"/>
            <p:cNvSpPr/>
            <p:nvPr/>
          </p:nvSpPr>
          <p:spPr>
            <a:xfrm>
              <a:off x="448200" y="49608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37" name="CustomShape 204"/>
            <p:cNvSpPr/>
            <p:nvPr/>
          </p:nvSpPr>
          <p:spPr>
            <a:xfrm>
              <a:off x="448200" y="515952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38" name="CustomShape 205"/>
            <p:cNvSpPr/>
            <p:nvPr/>
          </p:nvSpPr>
          <p:spPr>
            <a:xfrm>
              <a:off x="448200" y="4694400"/>
              <a:ext cx="7992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2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39" name="CustomShape 206"/>
            <p:cNvSpPr/>
            <p:nvPr/>
          </p:nvSpPr>
          <p:spPr>
            <a:xfrm>
              <a:off x="3178440" y="5124600"/>
              <a:ext cx="7848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l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40" name="CustomShape 207"/>
            <p:cNvSpPr/>
            <p:nvPr/>
          </p:nvSpPr>
          <p:spPr>
            <a:xfrm>
              <a:off x="2750040" y="5124600"/>
              <a:ext cx="1242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k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41" name="CustomShape 208"/>
            <p:cNvSpPr/>
            <p:nvPr/>
          </p:nvSpPr>
          <p:spPr>
            <a:xfrm>
              <a:off x="3210120" y="4705200"/>
              <a:ext cx="7848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j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42" name="CustomShape 209"/>
            <p:cNvSpPr/>
            <p:nvPr/>
          </p:nvSpPr>
          <p:spPr>
            <a:xfrm>
              <a:off x="2775240" y="4705200"/>
              <a:ext cx="7848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i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43" name="CustomShape 210"/>
            <p:cNvSpPr/>
            <p:nvPr/>
          </p:nvSpPr>
          <p:spPr>
            <a:xfrm>
              <a:off x="2135520" y="512460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h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44" name="CustomShape 211"/>
            <p:cNvSpPr/>
            <p:nvPr/>
          </p:nvSpPr>
          <p:spPr>
            <a:xfrm>
              <a:off x="1687680" y="512460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g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45" name="CustomShape 212"/>
            <p:cNvSpPr/>
            <p:nvPr/>
          </p:nvSpPr>
          <p:spPr>
            <a:xfrm>
              <a:off x="2160720" y="4705200"/>
              <a:ext cx="7848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f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46" name="CustomShape 213"/>
            <p:cNvSpPr/>
            <p:nvPr/>
          </p:nvSpPr>
          <p:spPr>
            <a:xfrm>
              <a:off x="1695960" y="4705200"/>
              <a:ext cx="1242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e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47" name="CustomShape 214"/>
            <p:cNvSpPr/>
            <p:nvPr/>
          </p:nvSpPr>
          <p:spPr>
            <a:xfrm>
              <a:off x="928800" y="512460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d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48" name="CustomShape 215"/>
            <p:cNvSpPr/>
            <p:nvPr/>
          </p:nvSpPr>
          <p:spPr>
            <a:xfrm>
              <a:off x="527760" y="5124600"/>
              <a:ext cx="12420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c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49" name="CustomShape 216"/>
            <p:cNvSpPr/>
            <p:nvPr/>
          </p:nvSpPr>
          <p:spPr>
            <a:xfrm>
              <a:off x="938520" y="470520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b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50" name="CustomShape 217"/>
            <p:cNvSpPr/>
            <p:nvPr/>
          </p:nvSpPr>
          <p:spPr>
            <a:xfrm>
              <a:off x="520920" y="4705200"/>
              <a:ext cx="140760" cy="335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2200" spc="-1" strike="noStrike">
                  <a:solidFill>
                    <a:srgbClr val="000000"/>
                  </a:solidFill>
                  <a:latin typeface="Times New Roman"/>
                </a:rPr>
                <a:t>a</a:t>
              </a:r>
              <a:endParaRPr b="0" lang="en-US" sz="2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851" name="CustomShape 218"/>
          <p:cNvSpPr/>
          <p:nvPr/>
        </p:nvSpPr>
        <p:spPr>
          <a:xfrm>
            <a:off x="2820600" y="1573200"/>
            <a:ext cx="308880" cy="39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?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272" dur="indefinite" restart="never" nodeType="tmRoot">
          <p:childTnLst>
            <p:seq>
              <p:cTn id="273" dur="indefinite" nodeType="mainSeq">
                <p:childTnLst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TextShape 1"/>
          <p:cNvSpPr txBox="1"/>
          <p:nvPr/>
        </p:nvSpPr>
        <p:spPr>
          <a:xfrm>
            <a:off x="685800" y="1142640"/>
            <a:ext cx="7772400" cy="1066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Is matrix multiplication commutative?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A . B = B . A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3" name="TextShape 2"/>
          <p:cNvSpPr txBox="1"/>
          <p:nvPr/>
        </p:nvSpPr>
        <p:spPr>
          <a:xfrm>
            <a:off x="685800" y="-7668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Composition Properties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4" name="CustomShape 3"/>
          <p:cNvSpPr/>
          <p:nvPr/>
        </p:nvSpPr>
        <p:spPr>
          <a:xfrm>
            <a:off x="2287440" y="1523880"/>
            <a:ext cx="29520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?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mc:AlternateContent>
        <mc:Choice xmlns:a14="http://schemas.microsoft.com/office/drawing/2010/main" Requires="a14">
          <p:sp>
            <p:nvSpPr>
              <p:cNvPr id="855" name="Formula 4"/>
              <p:cNvSpPr txBox="1"/>
              <p:nvPr/>
            </p:nvSpPr>
            <p:spPr>
              <a:xfrm>
                <a:off x="1690560" y="2565360"/>
                <a:ext cx="5700960" cy="10922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a</m:t>
                              </m:r>
                            </m:e>
                            <m:e>
                              <m:r>
                                <m:t xml:space="preserve">b</m:t>
                              </m:r>
                            </m:e>
                          </m:mr>
                          <m:mr>
                            <m:e>
                              <m:r>
                                <m:t xml:space="preserve">c</m:t>
                              </m:r>
                            </m:e>
                            <m:e>
                              <m:r>
                                <m:t xml:space="preserve">d</m:t>
                              </m:r>
                            </m:e>
                          </m:mr>
                        </m:m>
                      </m:e>
                    </m:d>
                    <m:r>
                      <m:t xml:space="preserve">⋅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e</m:t>
                              </m:r>
                            </m:e>
                            <m:e>
                              <m:r>
                                <m:t xml:space="preserve">f</m:t>
                              </m:r>
                            </m:e>
                          </m:mr>
                          <m:mr>
                            <m:e>
                              <m:r>
                                <m:t xml:space="preserve">g</m:t>
                              </m:r>
                            </m:e>
                            <m:e>
                              <m:r>
                                <m:t xml:space="preserve">h</m:t>
                              </m:r>
                            </m:e>
                          </m:mr>
                        </m:m>
                      </m:e>
                    </m:d>
                    <m:r>
                      <m:t xml:space="preserve">=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ae</m:t>
                              </m:r>
                              <m:r>
                                <m:t xml:space="preserve">+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bg</m:t>
                              </m:r>
                            </m:e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af</m:t>
                              </m:r>
                              <m:r>
                                <m:t xml:space="preserve">+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bh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ce</m:t>
                              </m:r>
                              <m:r>
                                <m:t xml:space="preserve">+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dg</m:t>
                              </m:r>
                            </m:e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cf</m:t>
                              </m:r>
                              <m:r>
                                <m:t xml:space="preserve">+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dh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856" name="Formula 5"/>
              <p:cNvSpPr txBox="1"/>
              <p:nvPr/>
            </p:nvSpPr>
            <p:spPr>
              <a:xfrm>
                <a:off x="1676520" y="4029120"/>
                <a:ext cx="5715000" cy="107640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e</m:t>
                              </m:r>
                            </m:e>
                            <m:e>
                              <m:r>
                                <m:t xml:space="preserve">f</m:t>
                              </m:r>
                            </m:e>
                          </m:mr>
                          <m:mr>
                            <m:e>
                              <m:r>
                                <m:t xml:space="preserve">g</m:t>
                              </m:r>
                            </m:e>
                            <m:e>
                              <m:r>
                                <m:t xml:space="preserve">h</m:t>
                              </m:r>
                            </m:e>
                          </m:mr>
                        </m:m>
                      </m:e>
                    </m:d>
                    <m:r>
                      <m:t xml:space="preserve">⋅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a</m:t>
                              </m:r>
                            </m:e>
                            <m:e>
                              <m:r>
                                <m:t xml:space="preserve">b</m:t>
                              </m:r>
                            </m:e>
                          </m:mr>
                          <m:mr>
                            <m:e>
                              <m:r>
                                <m:t xml:space="preserve">c</m:t>
                              </m:r>
                            </m:e>
                            <m:e>
                              <m:r>
                                <m:t xml:space="preserve">d</m:t>
                              </m:r>
                            </m:e>
                          </m:mr>
                        </m:m>
                      </m:e>
                    </m:d>
                    <m:r>
                      <m:t xml:space="preserve">=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ea</m:t>
                              </m:r>
                              <m:r>
                                <m:t xml:space="preserve">+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fc</m:t>
                              </m:r>
                            </m:e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eb</m:t>
                              </m:r>
                              <m:r>
                                <m:t xml:space="preserve">+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fd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ga</m:t>
                              </m:r>
                              <m:r>
                                <m:t xml:space="preserve">+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hc</m:t>
                              </m:r>
                            </m:e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gb</m:t>
                              </m:r>
                              <m:r>
                                <m:t xml:space="preserve">+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hd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</p:spTree>
  </p:cSld>
  <p:timing>
    <p:tnLst>
      <p:par>
        <p:cTn id="290" dur="indefinite" restart="never" nodeType="tmRoot">
          <p:childTnLst>
            <p:seq>
              <p:cTn id="291" dur="indefinite" nodeType="mainSeq">
                <p:childTnLst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CustomShape 1"/>
          <p:cNvSpPr/>
          <p:nvPr/>
        </p:nvSpPr>
        <p:spPr>
          <a:xfrm>
            <a:off x="685800" y="304920"/>
            <a:ext cx="7772400" cy="68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Order of operations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8" name="CustomShape 2"/>
          <p:cNvSpPr/>
          <p:nvPr/>
        </p:nvSpPr>
        <p:spPr>
          <a:xfrm>
            <a:off x="685800" y="1143000"/>
            <a:ext cx="7772400" cy="45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So, it does matter. Let’s look at an example: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859" name="Group 3"/>
          <p:cNvGrpSpPr/>
          <p:nvPr/>
        </p:nvGrpSpPr>
        <p:grpSpPr>
          <a:xfrm>
            <a:off x="1447920" y="2666880"/>
            <a:ext cx="685800" cy="685800"/>
            <a:chOff x="1447920" y="2666880"/>
            <a:chExt cx="685800" cy="685800"/>
          </a:xfrm>
        </p:grpSpPr>
        <p:sp>
          <p:nvSpPr>
            <p:cNvPr id="860" name="CustomShape 4"/>
            <p:cNvSpPr/>
            <p:nvPr/>
          </p:nvSpPr>
          <p:spPr>
            <a:xfrm>
              <a:off x="1447920" y="266688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1" name="CustomShape 5"/>
            <p:cNvSpPr/>
            <p:nvPr/>
          </p:nvSpPr>
          <p:spPr>
            <a:xfrm>
              <a:off x="1619280" y="312408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2" name="CustomShape 6"/>
            <p:cNvSpPr/>
            <p:nvPr/>
          </p:nvSpPr>
          <p:spPr>
            <a:xfrm>
              <a:off x="1676520" y="289548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3" name="CustomShape 7"/>
            <p:cNvSpPr/>
            <p:nvPr/>
          </p:nvSpPr>
          <p:spPr>
            <a:xfrm>
              <a:off x="1828800" y="289548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4" name="CustomShape 8"/>
            <p:cNvSpPr/>
            <p:nvPr/>
          </p:nvSpPr>
          <p:spPr>
            <a:xfrm>
              <a:off x="1676520" y="297144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5" name="CustomShape 9"/>
            <p:cNvSpPr/>
            <p:nvPr/>
          </p:nvSpPr>
          <p:spPr>
            <a:xfrm>
              <a:off x="1828800" y="297144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66" name="Group 10"/>
          <p:cNvGrpSpPr/>
          <p:nvPr/>
        </p:nvGrpSpPr>
        <p:grpSpPr>
          <a:xfrm>
            <a:off x="685800" y="2133720"/>
            <a:ext cx="3657600" cy="3124080"/>
            <a:chOff x="685800" y="2133720"/>
            <a:chExt cx="3657600" cy="3124080"/>
          </a:xfrm>
        </p:grpSpPr>
        <p:sp>
          <p:nvSpPr>
            <p:cNvPr id="867" name="Line 11"/>
            <p:cNvSpPr/>
            <p:nvPr/>
          </p:nvSpPr>
          <p:spPr>
            <a:xfrm>
              <a:off x="2514600" y="2133720"/>
              <a:ext cx="0" cy="312408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8" name="Line 12"/>
            <p:cNvSpPr/>
            <p:nvPr/>
          </p:nvSpPr>
          <p:spPr>
            <a:xfrm>
              <a:off x="685800" y="3657600"/>
              <a:ext cx="3657600" cy="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69" name="Group 13"/>
          <p:cNvGrpSpPr/>
          <p:nvPr/>
        </p:nvGrpSpPr>
        <p:grpSpPr>
          <a:xfrm>
            <a:off x="2924280" y="3981600"/>
            <a:ext cx="685800" cy="685800"/>
            <a:chOff x="2924280" y="3981600"/>
            <a:chExt cx="685800" cy="685800"/>
          </a:xfrm>
        </p:grpSpPr>
        <p:sp>
          <p:nvSpPr>
            <p:cNvPr id="870" name="CustomShape 14"/>
            <p:cNvSpPr/>
            <p:nvPr/>
          </p:nvSpPr>
          <p:spPr>
            <a:xfrm>
              <a:off x="2924280" y="398160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1" name="CustomShape 15"/>
            <p:cNvSpPr/>
            <p:nvPr/>
          </p:nvSpPr>
          <p:spPr>
            <a:xfrm>
              <a:off x="3095640" y="443880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2" name="CustomShape 16"/>
            <p:cNvSpPr/>
            <p:nvPr/>
          </p:nvSpPr>
          <p:spPr>
            <a:xfrm>
              <a:off x="3152880" y="421020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3" name="CustomShape 17"/>
            <p:cNvSpPr/>
            <p:nvPr/>
          </p:nvSpPr>
          <p:spPr>
            <a:xfrm>
              <a:off x="3305160" y="421020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4" name="CustomShape 18"/>
            <p:cNvSpPr/>
            <p:nvPr/>
          </p:nvSpPr>
          <p:spPr>
            <a:xfrm>
              <a:off x="3152880" y="428616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5" name="CustomShape 19"/>
            <p:cNvSpPr/>
            <p:nvPr/>
          </p:nvSpPr>
          <p:spPr>
            <a:xfrm>
              <a:off x="3305160" y="428616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76" name="Line 20"/>
          <p:cNvSpPr/>
          <p:nvPr/>
        </p:nvSpPr>
        <p:spPr>
          <a:xfrm>
            <a:off x="1806480" y="3030480"/>
            <a:ext cx="1470240" cy="1312920"/>
          </a:xfrm>
          <a:prstGeom prst="line">
            <a:avLst/>
          </a:prstGeom>
          <a:ln w="19080">
            <a:solidFill>
              <a:srgbClr val="00ff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77" name="Group 21"/>
          <p:cNvGrpSpPr/>
          <p:nvPr/>
        </p:nvGrpSpPr>
        <p:grpSpPr>
          <a:xfrm>
            <a:off x="2924280" y="2666520"/>
            <a:ext cx="685800" cy="685800"/>
            <a:chOff x="2924280" y="2666520"/>
            <a:chExt cx="685800" cy="685800"/>
          </a:xfrm>
        </p:grpSpPr>
        <p:sp>
          <p:nvSpPr>
            <p:cNvPr id="878" name="CustomShape 22"/>
            <p:cNvSpPr/>
            <p:nvPr/>
          </p:nvSpPr>
          <p:spPr>
            <a:xfrm rot="16200000">
              <a:off x="2924280" y="266652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9" name="CustomShape 23"/>
            <p:cNvSpPr/>
            <p:nvPr/>
          </p:nvSpPr>
          <p:spPr>
            <a:xfrm rot="16200000">
              <a:off x="3246120" y="295740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0" name="CustomShape 24"/>
            <p:cNvSpPr/>
            <p:nvPr/>
          </p:nvSpPr>
          <p:spPr>
            <a:xfrm rot="16200000">
              <a:off x="3189240" y="3008160"/>
              <a:ext cx="76320" cy="15264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1" name="CustomShape 25"/>
            <p:cNvSpPr/>
            <p:nvPr/>
          </p:nvSpPr>
          <p:spPr>
            <a:xfrm rot="16200000">
              <a:off x="3189240" y="2855880"/>
              <a:ext cx="76320" cy="15264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2" name="CustomShape 26"/>
            <p:cNvSpPr/>
            <p:nvPr/>
          </p:nvSpPr>
          <p:spPr>
            <a:xfrm rot="16200000">
              <a:off x="3227400" y="3046320"/>
              <a:ext cx="7632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3" name="CustomShape 27"/>
            <p:cNvSpPr/>
            <p:nvPr/>
          </p:nvSpPr>
          <p:spPr>
            <a:xfrm rot="16200000">
              <a:off x="3227400" y="289404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84" name="CustomShape 28"/>
          <p:cNvSpPr/>
          <p:nvPr/>
        </p:nvSpPr>
        <p:spPr>
          <a:xfrm>
            <a:off x="3276720" y="2971800"/>
            <a:ext cx="274680" cy="1366920"/>
          </a:xfrm>
          <a:custGeom>
            <a:avLst/>
            <a:gdLst/>
            <a:ahLst/>
            <a:rect l="l" t="t" r="r" b="b"/>
            <a:pathLst>
              <a:path w="173" h="861">
                <a:moveTo>
                  <a:pt x="0" y="861"/>
                </a:moveTo>
                <a:cubicBezTo>
                  <a:pt x="29" y="788"/>
                  <a:pt x="173" y="688"/>
                  <a:pt x="173" y="425"/>
                </a:cubicBezTo>
                <a:cubicBezTo>
                  <a:pt x="173" y="162"/>
                  <a:pt x="49" y="89"/>
                  <a:pt x="16" y="0"/>
                </a:cubicBezTo>
              </a:path>
            </a:pathLst>
          </a:custGeom>
          <a:noFill/>
          <a:ln w="19080">
            <a:solidFill>
              <a:srgbClr val="00ff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85" name="Group 29"/>
          <p:cNvGrpSpPr/>
          <p:nvPr/>
        </p:nvGrpSpPr>
        <p:grpSpPr>
          <a:xfrm>
            <a:off x="4800600" y="2133720"/>
            <a:ext cx="3657600" cy="3124080"/>
            <a:chOff x="4800600" y="2133720"/>
            <a:chExt cx="3657600" cy="3124080"/>
          </a:xfrm>
        </p:grpSpPr>
        <p:sp>
          <p:nvSpPr>
            <p:cNvPr id="886" name="Line 30"/>
            <p:cNvSpPr/>
            <p:nvPr/>
          </p:nvSpPr>
          <p:spPr>
            <a:xfrm>
              <a:off x="6629400" y="2133720"/>
              <a:ext cx="0" cy="312408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7" name="Line 31"/>
            <p:cNvSpPr/>
            <p:nvPr/>
          </p:nvSpPr>
          <p:spPr>
            <a:xfrm>
              <a:off x="4800600" y="3657600"/>
              <a:ext cx="3657600" cy="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88" name="Group 32"/>
          <p:cNvGrpSpPr/>
          <p:nvPr/>
        </p:nvGrpSpPr>
        <p:grpSpPr>
          <a:xfrm>
            <a:off x="5562720" y="2638440"/>
            <a:ext cx="685800" cy="685800"/>
            <a:chOff x="5562720" y="2638440"/>
            <a:chExt cx="685800" cy="685800"/>
          </a:xfrm>
        </p:grpSpPr>
        <p:sp>
          <p:nvSpPr>
            <p:cNvPr id="889" name="CustomShape 33"/>
            <p:cNvSpPr/>
            <p:nvPr/>
          </p:nvSpPr>
          <p:spPr>
            <a:xfrm>
              <a:off x="5562720" y="263844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0" name="CustomShape 34"/>
            <p:cNvSpPr/>
            <p:nvPr/>
          </p:nvSpPr>
          <p:spPr>
            <a:xfrm>
              <a:off x="5734080" y="309564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1" name="CustomShape 35"/>
            <p:cNvSpPr/>
            <p:nvPr/>
          </p:nvSpPr>
          <p:spPr>
            <a:xfrm>
              <a:off x="5791320" y="286704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2" name="CustomShape 36"/>
            <p:cNvSpPr/>
            <p:nvPr/>
          </p:nvSpPr>
          <p:spPr>
            <a:xfrm>
              <a:off x="5943600" y="286704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3" name="CustomShape 37"/>
            <p:cNvSpPr/>
            <p:nvPr/>
          </p:nvSpPr>
          <p:spPr>
            <a:xfrm>
              <a:off x="5791320" y="294300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4" name="CustomShape 38"/>
            <p:cNvSpPr/>
            <p:nvPr/>
          </p:nvSpPr>
          <p:spPr>
            <a:xfrm>
              <a:off x="5943600" y="294300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95" name="Group 39"/>
          <p:cNvGrpSpPr/>
          <p:nvPr/>
        </p:nvGrpSpPr>
        <p:grpSpPr>
          <a:xfrm>
            <a:off x="5562720" y="4028760"/>
            <a:ext cx="685800" cy="685800"/>
            <a:chOff x="5562720" y="4028760"/>
            <a:chExt cx="685800" cy="685800"/>
          </a:xfrm>
        </p:grpSpPr>
        <p:sp>
          <p:nvSpPr>
            <p:cNvPr id="896" name="CustomShape 40"/>
            <p:cNvSpPr/>
            <p:nvPr/>
          </p:nvSpPr>
          <p:spPr>
            <a:xfrm rot="16200000">
              <a:off x="5562720" y="402876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7" name="CustomShape 41"/>
            <p:cNvSpPr/>
            <p:nvPr/>
          </p:nvSpPr>
          <p:spPr>
            <a:xfrm rot="16200000">
              <a:off x="5886360" y="432072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8" name="CustomShape 42"/>
            <p:cNvSpPr/>
            <p:nvPr/>
          </p:nvSpPr>
          <p:spPr>
            <a:xfrm rot="16200000">
              <a:off x="5829480" y="437184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9" name="CustomShape 43"/>
            <p:cNvSpPr/>
            <p:nvPr/>
          </p:nvSpPr>
          <p:spPr>
            <a:xfrm rot="16200000">
              <a:off x="5829120" y="421920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0" name="CustomShape 44"/>
            <p:cNvSpPr/>
            <p:nvPr/>
          </p:nvSpPr>
          <p:spPr>
            <a:xfrm rot="16200000">
              <a:off x="5867280" y="440964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1" name="CustomShape 45"/>
            <p:cNvSpPr/>
            <p:nvPr/>
          </p:nvSpPr>
          <p:spPr>
            <a:xfrm rot="16200000">
              <a:off x="5867280" y="425736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02" name="Group 46"/>
          <p:cNvGrpSpPr/>
          <p:nvPr/>
        </p:nvGrpSpPr>
        <p:grpSpPr>
          <a:xfrm>
            <a:off x="7010280" y="5314680"/>
            <a:ext cx="685800" cy="685800"/>
            <a:chOff x="7010280" y="5314680"/>
            <a:chExt cx="685800" cy="685800"/>
          </a:xfrm>
        </p:grpSpPr>
        <p:sp>
          <p:nvSpPr>
            <p:cNvPr id="903" name="CustomShape 47"/>
            <p:cNvSpPr/>
            <p:nvPr/>
          </p:nvSpPr>
          <p:spPr>
            <a:xfrm rot="16200000">
              <a:off x="7010280" y="531468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4" name="CustomShape 48"/>
            <p:cNvSpPr/>
            <p:nvPr/>
          </p:nvSpPr>
          <p:spPr>
            <a:xfrm rot="16200000">
              <a:off x="7333920" y="560664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5" name="CustomShape 49"/>
            <p:cNvSpPr/>
            <p:nvPr/>
          </p:nvSpPr>
          <p:spPr>
            <a:xfrm rot="16200000">
              <a:off x="7277040" y="565776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6" name="CustomShape 50"/>
            <p:cNvSpPr/>
            <p:nvPr/>
          </p:nvSpPr>
          <p:spPr>
            <a:xfrm rot="16200000">
              <a:off x="7276680" y="550512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7" name="CustomShape 51"/>
            <p:cNvSpPr/>
            <p:nvPr/>
          </p:nvSpPr>
          <p:spPr>
            <a:xfrm rot="16200000">
              <a:off x="7314840" y="569556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8" name="CustomShape 52"/>
            <p:cNvSpPr/>
            <p:nvPr/>
          </p:nvSpPr>
          <p:spPr>
            <a:xfrm rot="16200000">
              <a:off x="7314840" y="554328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09" name="CustomShape 53"/>
          <p:cNvSpPr/>
          <p:nvPr/>
        </p:nvSpPr>
        <p:spPr>
          <a:xfrm rot="10800000">
            <a:off x="5913000" y="4366800"/>
            <a:ext cx="274680" cy="1366920"/>
          </a:xfrm>
          <a:custGeom>
            <a:avLst/>
            <a:gdLst/>
            <a:ahLst/>
            <a:rect l="l" t="t" r="r" b="b"/>
            <a:pathLst>
              <a:path w="173" h="861">
                <a:moveTo>
                  <a:pt x="0" y="861"/>
                </a:moveTo>
                <a:cubicBezTo>
                  <a:pt x="29" y="788"/>
                  <a:pt x="173" y="688"/>
                  <a:pt x="173" y="425"/>
                </a:cubicBezTo>
                <a:cubicBezTo>
                  <a:pt x="173" y="162"/>
                  <a:pt x="49" y="89"/>
                  <a:pt x="16" y="0"/>
                </a:cubicBezTo>
              </a:path>
            </a:pathLst>
          </a:custGeom>
          <a:noFill/>
          <a:ln w="19080">
            <a:solidFill>
              <a:srgbClr val="00ff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10" name="Line 54"/>
          <p:cNvSpPr/>
          <p:nvPr/>
        </p:nvSpPr>
        <p:spPr>
          <a:xfrm>
            <a:off x="5867280" y="4343400"/>
            <a:ext cx="1470240" cy="1312920"/>
          </a:xfrm>
          <a:prstGeom prst="line">
            <a:avLst/>
          </a:prstGeom>
          <a:ln w="19080">
            <a:solidFill>
              <a:srgbClr val="00ff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11" name="CustomShape 55"/>
          <p:cNvSpPr/>
          <p:nvPr/>
        </p:nvSpPr>
        <p:spPr>
          <a:xfrm>
            <a:off x="609480" y="1878120"/>
            <a:ext cx="1684800" cy="703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marL="457200" indent="-457200">
              <a:buClr>
                <a:srgbClr val="000000"/>
              </a:buClr>
              <a:buFont typeface="Times New Roman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Translate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buClr>
                <a:srgbClr val="000000"/>
              </a:buClr>
              <a:buFont typeface="Times New Roman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Rotate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2" name="CustomShape 56"/>
          <p:cNvSpPr/>
          <p:nvPr/>
        </p:nvSpPr>
        <p:spPr>
          <a:xfrm>
            <a:off x="6918120" y="1766880"/>
            <a:ext cx="1761120" cy="764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marL="457200" indent="-457200">
              <a:buClr>
                <a:srgbClr val="000000"/>
              </a:buClr>
              <a:buFont typeface="Times New Roman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Rotate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buClr>
                <a:srgbClr val="000000"/>
              </a:buClr>
              <a:buFont typeface="Times New Roman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Translate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300" dur="indefinite" restart="never" nodeType="tmRoot">
          <p:childTnLst>
            <p:seq>
              <p:cTn id="301" dur="indefinite" nodeType="mainSeq">
                <p:childTnLst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10" dur="500"/>
                                        <p:tgtEl>
                                          <p:spTgt spid="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set>
                                <p:cBhvr>
                                  <p:cTn id="311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859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500"/>
                            </p:stCondLst>
                            <p:childTnLst>
                              <p:par>
                                <p:cTn id="313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19" dur="500"/>
                                        <p:tgtEl>
                                          <p:spTgt spid="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set>
                                <p:cBhvr>
                                  <p:cTn id="320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869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"/>
                            </p:stCondLst>
                            <p:childTnLst>
                              <p:par>
                                <p:cTn id="322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32" dur="500"/>
                                        <p:tgtEl>
                                          <p:spTgt spid="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set>
                                <p:cBhvr>
                                  <p:cTn id="333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888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00"/>
                            </p:stCondLst>
                            <p:childTnLst>
                              <p:par>
                                <p:cTn id="335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41" dur="500"/>
                                        <p:tgtEl>
                                          <p:spTgt spid="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set>
                                <p:cBhvr>
                                  <p:cTn id="342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895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" name="CustomShape 1"/>
          <p:cNvSpPr/>
          <p:nvPr/>
        </p:nvSpPr>
        <p:spPr>
          <a:xfrm>
            <a:off x="685800" y="-76320"/>
            <a:ext cx="7772400" cy="11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1" lang="en-US" sz="3600" spc="-1" strike="noStrike">
                <a:solidFill>
                  <a:srgbClr val="3333cc"/>
                </a:solidFill>
                <a:latin typeface="Times New Roman"/>
              </a:rPr>
              <a:t>Composite Transformation Matrix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4" name="CustomShape 2"/>
          <p:cNvSpPr/>
          <p:nvPr/>
        </p:nvSpPr>
        <p:spPr>
          <a:xfrm>
            <a:off x="76320" y="990720"/>
            <a:ext cx="8610480" cy="2106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>
              <a:buClr>
                <a:srgbClr val="000000"/>
              </a:buClr>
              <a:buFont typeface="Times New Roman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Arrange the transformation matrices in order from right to left.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buClr>
                <a:srgbClr val="000000"/>
              </a:buClr>
              <a:buFont typeface="Times New Roman"/>
              <a:buChar char="•"/>
            </a:pP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General Pivot- Point Rotation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914400" indent="-45720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Operation :-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2" marL="13716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Translate (pivot point is moved to origin)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2" marL="13716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Rotate about origin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2" marL="13716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Translate (pivot point is returned to original position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)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915" name="Group 3"/>
          <p:cNvGrpSpPr/>
          <p:nvPr/>
        </p:nvGrpSpPr>
        <p:grpSpPr>
          <a:xfrm>
            <a:off x="6076800" y="3952800"/>
            <a:ext cx="2685960" cy="1722240"/>
            <a:chOff x="6076800" y="3952800"/>
            <a:chExt cx="2685960" cy="1722240"/>
          </a:xfrm>
        </p:grpSpPr>
        <p:sp>
          <p:nvSpPr>
            <p:cNvPr id="916" name="Line 4"/>
            <p:cNvSpPr/>
            <p:nvPr/>
          </p:nvSpPr>
          <p:spPr>
            <a:xfrm>
              <a:off x="6076800" y="3952800"/>
              <a:ext cx="0" cy="1722240"/>
            </a:xfrm>
            <a:prstGeom prst="line">
              <a:avLst/>
            </a:prstGeom>
            <a:ln w="255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7" name="Line 5"/>
            <p:cNvSpPr/>
            <p:nvPr/>
          </p:nvSpPr>
          <p:spPr>
            <a:xfrm>
              <a:off x="6076800" y="5675040"/>
              <a:ext cx="2685960" cy="0"/>
            </a:xfrm>
            <a:prstGeom prst="line">
              <a:avLst/>
            </a:prstGeom>
            <a:ln w="255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18" name="Group 6"/>
          <p:cNvGrpSpPr/>
          <p:nvPr/>
        </p:nvGrpSpPr>
        <p:grpSpPr>
          <a:xfrm>
            <a:off x="7664400" y="4168800"/>
            <a:ext cx="609120" cy="860040"/>
            <a:chOff x="7664400" y="4168800"/>
            <a:chExt cx="609120" cy="860040"/>
          </a:xfrm>
        </p:grpSpPr>
        <p:sp>
          <p:nvSpPr>
            <p:cNvPr id="919" name="CustomShape 7"/>
            <p:cNvSpPr/>
            <p:nvPr/>
          </p:nvSpPr>
          <p:spPr>
            <a:xfrm>
              <a:off x="7664400" y="4168800"/>
              <a:ext cx="609120" cy="860040"/>
            </a:xfrm>
            <a:custGeom>
              <a:avLst/>
              <a:gdLst/>
              <a:ahLst/>
              <a:rect l="0" t="0" r="r" b="b"/>
              <a:pathLst>
                <a:path w="1694" h="2391">
                  <a:moveTo>
                    <a:pt x="846" y="0"/>
                  </a:moveTo>
                  <a:lnTo>
                    <a:pt x="1693" y="2390"/>
                  </a:lnTo>
                  <a:lnTo>
                    <a:pt x="0" y="2390"/>
                  </a:lnTo>
                  <a:lnTo>
                    <a:pt x="846" y="0"/>
                  </a:lnTo>
                </a:path>
              </a:pathLst>
            </a:custGeom>
            <a:gradFill rotWithShape="0">
              <a:gsLst>
                <a:gs pos="0">
                  <a:srgbClr val="ccccff"/>
                </a:gs>
                <a:gs pos="100000">
                  <a:srgbClr val="3333cc"/>
                </a:gs>
              </a:gsLst>
              <a:path path="rect"/>
            </a:gra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0" name="CustomShape 8"/>
            <p:cNvSpPr/>
            <p:nvPr/>
          </p:nvSpPr>
          <p:spPr>
            <a:xfrm>
              <a:off x="7907760" y="4706280"/>
              <a:ext cx="122040" cy="106920"/>
            </a:xfrm>
            <a:prstGeom prst="ellipse">
              <a:avLst/>
            </a:prstGeom>
            <a:solidFill>
              <a:srgbClr val="00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21" name="CustomShape 9"/>
          <p:cNvSpPr/>
          <p:nvPr/>
        </p:nvSpPr>
        <p:spPr>
          <a:xfrm>
            <a:off x="0" y="3124080"/>
            <a:ext cx="5654520" cy="39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         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T(pivot)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•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R(</a:t>
            </a:r>
            <a:r>
              <a:rPr b="1" lang="en-US" sz="20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)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•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T(–pivot)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922" name="Group 10"/>
          <p:cNvGrpSpPr/>
          <p:nvPr/>
        </p:nvGrpSpPr>
        <p:grpSpPr>
          <a:xfrm>
            <a:off x="380880" y="3581280"/>
            <a:ext cx="4572000" cy="916920"/>
            <a:chOff x="380880" y="3581280"/>
            <a:chExt cx="4572000" cy="916920"/>
          </a:xfrm>
        </p:grpSpPr>
        <p:sp>
          <p:nvSpPr>
            <p:cNvPr id="923" name="CustomShape 11"/>
            <p:cNvSpPr/>
            <p:nvPr/>
          </p:nvSpPr>
          <p:spPr>
            <a:xfrm>
              <a:off x="3657600" y="3581280"/>
              <a:ext cx="1295280" cy="91440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4" name="CustomShape 12"/>
            <p:cNvSpPr/>
            <p:nvPr/>
          </p:nvSpPr>
          <p:spPr>
            <a:xfrm>
              <a:off x="3733920" y="3657600"/>
              <a:ext cx="1218960" cy="793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marL="457200" indent="-457200">
                <a:lnSpc>
                  <a:spcPct val="50000"/>
                </a:lnSpc>
                <a:spcBef>
                  <a:spcPts val="1123"/>
                </a:spcBef>
              </a:pP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1     0     -t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x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 marL="457200" indent="-457200">
                <a:lnSpc>
                  <a:spcPct val="50000"/>
                </a:lnSpc>
                <a:spcBef>
                  <a:spcPts val="1123"/>
                </a:spcBef>
              </a:pP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     1     -t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y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 marL="457200" indent="-457200">
                <a:lnSpc>
                  <a:spcPct val="50000"/>
                </a:lnSpc>
                <a:spcBef>
                  <a:spcPts val="1123"/>
                </a:spcBef>
              </a:pP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0     0     1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25" name="CustomShape 13"/>
            <p:cNvSpPr/>
            <p:nvPr/>
          </p:nvSpPr>
          <p:spPr>
            <a:xfrm>
              <a:off x="1828800" y="3581280"/>
              <a:ext cx="1676520" cy="91440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6" name="CustomShape 14"/>
            <p:cNvSpPr/>
            <p:nvPr/>
          </p:nvSpPr>
          <p:spPr>
            <a:xfrm>
              <a:off x="1827720" y="3581280"/>
              <a:ext cx="1643760" cy="916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cos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  -sin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  0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sin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   cos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  0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0         0        1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27" name="CustomShape 15"/>
            <p:cNvSpPr/>
            <p:nvPr/>
          </p:nvSpPr>
          <p:spPr>
            <a:xfrm>
              <a:off x="380880" y="3581280"/>
              <a:ext cx="1295640" cy="91440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8" name="CustomShape 16"/>
            <p:cNvSpPr/>
            <p:nvPr/>
          </p:nvSpPr>
          <p:spPr>
            <a:xfrm>
              <a:off x="457200" y="3657600"/>
              <a:ext cx="1219320" cy="793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marL="457200" indent="-457200">
                <a:lnSpc>
                  <a:spcPct val="50000"/>
                </a:lnSpc>
                <a:spcBef>
                  <a:spcPts val="1123"/>
                </a:spcBef>
              </a:pP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1     0     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x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 marL="457200" indent="-457200">
                <a:lnSpc>
                  <a:spcPct val="50000"/>
                </a:lnSpc>
                <a:spcBef>
                  <a:spcPts val="1123"/>
                </a:spcBef>
              </a:pP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     1     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y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 marL="457200" indent="-457200">
                <a:lnSpc>
                  <a:spcPct val="50000"/>
                </a:lnSpc>
                <a:spcBef>
                  <a:spcPts val="1123"/>
                </a:spcBef>
              </a:pP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0     0     1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29" name="CustomShape 17"/>
            <p:cNvSpPr/>
            <p:nvPr/>
          </p:nvSpPr>
          <p:spPr>
            <a:xfrm>
              <a:off x="1622520" y="3886200"/>
              <a:ext cx="358560" cy="5814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>
                <a:spcBef>
                  <a:spcPts val="1998"/>
                </a:spcBef>
              </a:pPr>
              <a:r>
                <a:rPr b="1" lang="en-US" sz="3200" spc="-1" strike="noStrike">
                  <a:solidFill>
                    <a:srgbClr val="000000"/>
                  </a:solidFill>
                  <a:latin typeface="Times New Roman"/>
                </a:rPr>
                <a:t>.</a:t>
              </a:r>
              <a:endParaRPr b="0" lang="en-US" sz="3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30" name="CustomShape 18"/>
            <p:cNvSpPr/>
            <p:nvPr/>
          </p:nvSpPr>
          <p:spPr>
            <a:xfrm>
              <a:off x="3451320" y="3886200"/>
              <a:ext cx="358560" cy="5814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>
                <a:spcBef>
                  <a:spcPts val="1998"/>
                </a:spcBef>
              </a:pPr>
              <a:r>
                <a:rPr b="1" lang="en-US" sz="3200" spc="-1" strike="noStrike">
                  <a:solidFill>
                    <a:srgbClr val="000000"/>
                  </a:solidFill>
                  <a:latin typeface="Times New Roman"/>
                </a:rPr>
                <a:t>.</a:t>
              </a:r>
              <a:endParaRPr b="0" lang="en-US" sz="3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931" name="Group 19"/>
          <p:cNvGrpSpPr/>
          <p:nvPr/>
        </p:nvGrpSpPr>
        <p:grpSpPr>
          <a:xfrm>
            <a:off x="380880" y="5791320"/>
            <a:ext cx="3733560" cy="990360"/>
            <a:chOff x="380880" y="5791320"/>
            <a:chExt cx="3733560" cy="990360"/>
          </a:xfrm>
        </p:grpSpPr>
        <p:sp>
          <p:nvSpPr>
            <p:cNvPr id="932" name="CustomShape 20"/>
            <p:cNvSpPr/>
            <p:nvPr/>
          </p:nvSpPr>
          <p:spPr>
            <a:xfrm>
              <a:off x="380880" y="5791320"/>
              <a:ext cx="3645000" cy="99036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3" name="CustomShape 21"/>
            <p:cNvSpPr/>
            <p:nvPr/>
          </p:nvSpPr>
          <p:spPr>
            <a:xfrm>
              <a:off x="469800" y="5791320"/>
              <a:ext cx="3644640" cy="9234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cos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  -sin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  -t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x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cos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  <a:ea typeface="Times New Roman"/>
                </a:rPr>
                <a:t>+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y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sin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  <a:ea typeface="Times New Roman"/>
                </a:rPr>
                <a:t> +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x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sin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   cos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  -t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x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sin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- 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y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cos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  <a:ea typeface="Times New Roman"/>
                </a:rPr>
                <a:t> +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y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0         0       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	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1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934" name="Group 22"/>
          <p:cNvGrpSpPr/>
          <p:nvPr/>
        </p:nvGrpSpPr>
        <p:grpSpPr>
          <a:xfrm>
            <a:off x="380880" y="4724280"/>
            <a:ext cx="4800600" cy="990720"/>
            <a:chOff x="380880" y="4724280"/>
            <a:chExt cx="4800600" cy="990720"/>
          </a:xfrm>
        </p:grpSpPr>
        <p:sp>
          <p:nvSpPr>
            <p:cNvPr id="935" name="CustomShape 23"/>
            <p:cNvSpPr/>
            <p:nvPr/>
          </p:nvSpPr>
          <p:spPr>
            <a:xfrm>
              <a:off x="1981080" y="4724280"/>
              <a:ext cx="3124440" cy="99072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6" name="CustomShape 24"/>
            <p:cNvSpPr/>
            <p:nvPr/>
          </p:nvSpPr>
          <p:spPr>
            <a:xfrm>
              <a:off x="2057400" y="4724280"/>
              <a:ext cx="3124080" cy="9234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cos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  -sin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  -t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x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cos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  <a:ea typeface="Times New Roman"/>
                </a:rPr>
                <a:t>+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y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sin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sin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   cos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  -t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x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sin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- 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y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cos</a:t>
              </a: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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 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0         0        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	</a:t>
              </a: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1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37" name="CustomShape 25"/>
            <p:cNvSpPr/>
            <p:nvPr/>
          </p:nvSpPr>
          <p:spPr>
            <a:xfrm>
              <a:off x="380880" y="4724280"/>
              <a:ext cx="1295640" cy="91440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8" name="CustomShape 26"/>
            <p:cNvSpPr/>
            <p:nvPr/>
          </p:nvSpPr>
          <p:spPr>
            <a:xfrm>
              <a:off x="457200" y="4800600"/>
              <a:ext cx="1219320" cy="793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marL="457200" indent="-457200">
                <a:lnSpc>
                  <a:spcPct val="50000"/>
                </a:lnSpc>
                <a:spcBef>
                  <a:spcPts val="1123"/>
                </a:spcBef>
              </a:pP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1     0     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x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 marL="457200" indent="-457200">
                <a:lnSpc>
                  <a:spcPct val="50000"/>
                </a:lnSpc>
                <a:spcBef>
                  <a:spcPts val="1123"/>
                </a:spcBef>
              </a:pP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     1     t</a:t>
              </a:r>
              <a:r>
                <a:rPr b="0" lang="en-US" sz="1800" spc="-1" strike="noStrike" baseline="-10000">
                  <a:solidFill>
                    <a:srgbClr val="000000"/>
                  </a:solidFill>
                  <a:latin typeface="Times New Roman"/>
                </a:rPr>
                <a:t>y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 marL="457200" indent="-457200">
                <a:lnSpc>
                  <a:spcPct val="50000"/>
                </a:lnSpc>
                <a:spcBef>
                  <a:spcPts val="1123"/>
                </a:spcBef>
              </a:pPr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0     0     1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39" name="CustomShape 27"/>
            <p:cNvSpPr/>
            <p:nvPr/>
          </p:nvSpPr>
          <p:spPr>
            <a:xfrm>
              <a:off x="1676520" y="5029200"/>
              <a:ext cx="358560" cy="5814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>
                <a:spcBef>
                  <a:spcPts val="1998"/>
                </a:spcBef>
              </a:pPr>
              <a:r>
                <a:rPr b="1" lang="en-US" sz="3200" spc="-1" strike="noStrike">
                  <a:solidFill>
                    <a:srgbClr val="000000"/>
                  </a:solidFill>
                  <a:latin typeface="Times New Roman"/>
                </a:rPr>
                <a:t>.</a:t>
              </a:r>
              <a:endParaRPr b="0" lang="en-US" sz="3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940" name="Group 28"/>
          <p:cNvGrpSpPr/>
          <p:nvPr/>
        </p:nvGrpSpPr>
        <p:grpSpPr>
          <a:xfrm>
            <a:off x="5770440" y="4724280"/>
            <a:ext cx="2230560" cy="1218960"/>
            <a:chOff x="5770440" y="4724280"/>
            <a:chExt cx="2230560" cy="1218960"/>
          </a:xfrm>
        </p:grpSpPr>
        <p:grpSp>
          <p:nvGrpSpPr>
            <p:cNvPr id="941" name="Group 29"/>
            <p:cNvGrpSpPr/>
            <p:nvPr/>
          </p:nvGrpSpPr>
          <p:grpSpPr>
            <a:xfrm>
              <a:off x="5770440" y="5083200"/>
              <a:ext cx="610920" cy="860040"/>
              <a:chOff x="5770440" y="5083200"/>
              <a:chExt cx="610920" cy="860040"/>
            </a:xfrm>
          </p:grpSpPr>
          <p:sp>
            <p:nvSpPr>
              <p:cNvPr id="942" name="CustomShape 30"/>
              <p:cNvSpPr/>
              <p:nvPr/>
            </p:nvSpPr>
            <p:spPr>
              <a:xfrm>
                <a:off x="5770440" y="5083200"/>
                <a:ext cx="610920" cy="860040"/>
              </a:xfrm>
              <a:custGeom>
                <a:avLst/>
                <a:gdLst/>
                <a:ahLst/>
                <a:rect l="0" t="0" r="r" b="b"/>
                <a:pathLst>
                  <a:path w="1699" h="2391">
                    <a:moveTo>
                      <a:pt x="849" y="0"/>
                    </a:moveTo>
                    <a:lnTo>
                      <a:pt x="1698" y="2390"/>
                    </a:lnTo>
                    <a:lnTo>
                      <a:pt x="0" y="2390"/>
                    </a:lnTo>
                    <a:lnTo>
                      <a:pt x="849" y="0"/>
                    </a:lnTo>
                  </a:path>
                </a:pathLst>
              </a:custGeom>
              <a:gradFill rotWithShape="0">
                <a:gsLst>
                  <a:gs pos="0">
                    <a:srgbClr val="ccccff"/>
                  </a:gs>
                  <a:gs pos="100000">
                    <a:srgbClr val="3333cc"/>
                  </a:gs>
                </a:gsLst>
                <a:path path="rect"/>
              </a:gradFill>
              <a:ln w="1908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3" name="CustomShape 31"/>
              <p:cNvSpPr/>
              <p:nvPr/>
            </p:nvSpPr>
            <p:spPr>
              <a:xfrm>
                <a:off x="6014520" y="5620680"/>
                <a:ext cx="122400" cy="106920"/>
              </a:xfrm>
              <a:prstGeom prst="ellipse">
                <a:avLst/>
              </a:prstGeom>
              <a:solidFill>
                <a:srgbClr val="00ff00"/>
              </a:solidFill>
              <a:ln w="1908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944" name="Line 32"/>
            <p:cNvSpPr/>
            <p:nvPr/>
          </p:nvSpPr>
          <p:spPr>
            <a:xfrm flipH="1">
              <a:off x="6095880" y="4724280"/>
              <a:ext cx="1905120" cy="9144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45" name="Group 33"/>
          <p:cNvGrpSpPr/>
          <p:nvPr/>
        </p:nvGrpSpPr>
        <p:grpSpPr>
          <a:xfrm>
            <a:off x="5410080" y="4952880"/>
            <a:ext cx="985680" cy="990360"/>
            <a:chOff x="5410080" y="4952880"/>
            <a:chExt cx="985680" cy="990360"/>
          </a:xfrm>
        </p:grpSpPr>
        <p:grpSp>
          <p:nvGrpSpPr>
            <p:cNvPr id="946" name="Group 34"/>
            <p:cNvGrpSpPr/>
            <p:nvPr/>
          </p:nvGrpSpPr>
          <p:grpSpPr>
            <a:xfrm>
              <a:off x="5419800" y="5405400"/>
              <a:ext cx="975960" cy="537840"/>
              <a:chOff x="5419800" y="5405400"/>
              <a:chExt cx="975960" cy="537840"/>
            </a:xfrm>
          </p:grpSpPr>
          <p:sp>
            <p:nvSpPr>
              <p:cNvPr id="947" name="CustomShape 35"/>
              <p:cNvSpPr/>
              <p:nvPr/>
            </p:nvSpPr>
            <p:spPr>
              <a:xfrm rot="16200000">
                <a:off x="5638680" y="5186160"/>
                <a:ext cx="537840" cy="975960"/>
              </a:xfrm>
              <a:custGeom>
                <a:avLst/>
                <a:gdLst/>
                <a:ahLst/>
                <a:rect l="0" t="0" r="r" b="b"/>
                <a:pathLst>
                  <a:path w="1496" h="2713">
                    <a:moveTo>
                      <a:pt x="747" y="0"/>
                    </a:moveTo>
                    <a:lnTo>
                      <a:pt x="1495" y="2712"/>
                    </a:lnTo>
                    <a:lnTo>
                      <a:pt x="0" y="2712"/>
                    </a:lnTo>
                    <a:lnTo>
                      <a:pt x="747" y="0"/>
                    </a:lnTo>
                  </a:path>
                </a:pathLst>
              </a:custGeom>
              <a:gradFill rotWithShape="0">
                <a:gsLst>
                  <a:gs pos="0">
                    <a:srgbClr val="ccccff"/>
                  </a:gs>
                  <a:gs pos="100000">
                    <a:srgbClr val="3333cc"/>
                  </a:gs>
                </a:gsLst>
                <a:path path="rect"/>
              </a:gradFill>
              <a:ln w="1908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8" name="CustomShape 36"/>
              <p:cNvSpPr/>
              <p:nvPr/>
            </p:nvSpPr>
            <p:spPr>
              <a:xfrm rot="16200000">
                <a:off x="6036840" y="5613840"/>
                <a:ext cx="107640" cy="121320"/>
              </a:xfrm>
              <a:prstGeom prst="ellipse">
                <a:avLst/>
              </a:prstGeom>
              <a:solidFill>
                <a:srgbClr val="00ff00"/>
              </a:solidFill>
              <a:ln w="1908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949" name="CustomShape 37"/>
            <p:cNvSpPr/>
            <p:nvPr/>
          </p:nvSpPr>
          <p:spPr>
            <a:xfrm>
              <a:off x="5410080" y="4952880"/>
              <a:ext cx="914400" cy="914400"/>
            </a:xfrm>
            <a:custGeom>
              <a:avLst/>
              <a:gdLst/>
              <a:ahLst/>
              <a:rect l="0" t="0" r="r" b="b"/>
              <a:pathLst>
                <a:path w="1271" h="1271">
                  <a:moveTo>
                    <a:pt x="1270" y="0"/>
                  </a:moveTo>
                  <a:lnTo>
                    <a:pt x="1204" y="2"/>
                  </a:lnTo>
                  <a:lnTo>
                    <a:pt x="1137" y="7"/>
                  </a:lnTo>
                  <a:lnTo>
                    <a:pt x="1071" y="16"/>
                  </a:lnTo>
                  <a:lnTo>
                    <a:pt x="1006" y="28"/>
                  </a:lnTo>
                  <a:lnTo>
                    <a:pt x="941" y="43"/>
                  </a:lnTo>
                  <a:lnTo>
                    <a:pt x="878" y="62"/>
                  </a:lnTo>
                  <a:lnTo>
                    <a:pt x="815" y="84"/>
                  </a:lnTo>
                  <a:lnTo>
                    <a:pt x="753" y="110"/>
                  </a:lnTo>
                  <a:lnTo>
                    <a:pt x="693" y="138"/>
                  </a:lnTo>
                  <a:lnTo>
                    <a:pt x="635" y="170"/>
                  </a:lnTo>
                  <a:lnTo>
                    <a:pt x="578" y="205"/>
                  </a:lnTo>
                  <a:lnTo>
                    <a:pt x="524" y="243"/>
                  </a:lnTo>
                  <a:lnTo>
                    <a:pt x="471" y="283"/>
                  </a:lnTo>
                  <a:lnTo>
                    <a:pt x="420" y="326"/>
                  </a:lnTo>
                  <a:lnTo>
                    <a:pt x="372" y="372"/>
                  </a:lnTo>
                  <a:lnTo>
                    <a:pt x="326" y="420"/>
                  </a:lnTo>
                  <a:lnTo>
                    <a:pt x="283" y="471"/>
                  </a:lnTo>
                  <a:lnTo>
                    <a:pt x="243" y="524"/>
                  </a:lnTo>
                  <a:lnTo>
                    <a:pt x="205" y="578"/>
                  </a:lnTo>
                  <a:lnTo>
                    <a:pt x="170" y="635"/>
                  </a:lnTo>
                  <a:lnTo>
                    <a:pt x="138" y="693"/>
                  </a:lnTo>
                  <a:lnTo>
                    <a:pt x="110" y="753"/>
                  </a:lnTo>
                  <a:lnTo>
                    <a:pt x="84" y="815"/>
                  </a:lnTo>
                  <a:lnTo>
                    <a:pt x="62" y="878"/>
                  </a:lnTo>
                  <a:lnTo>
                    <a:pt x="43" y="941"/>
                  </a:lnTo>
                  <a:lnTo>
                    <a:pt x="28" y="1006"/>
                  </a:lnTo>
                  <a:lnTo>
                    <a:pt x="16" y="1071"/>
                  </a:lnTo>
                  <a:lnTo>
                    <a:pt x="7" y="1137"/>
                  </a:lnTo>
                  <a:lnTo>
                    <a:pt x="2" y="1204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0"/>
                  </a:lnTo>
                  <a:moveTo>
                    <a:pt x="1270" y="0"/>
                  </a:moveTo>
                  <a:lnTo>
                    <a:pt x="1204" y="2"/>
                  </a:lnTo>
                  <a:lnTo>
                    <a:pt x="1137" y="7"/>
                  </a:lnTo>
                  <a:lnTo>
                    <a:pt x="1071" y="16"/>
                  </a:lnTo>
                  <a:lnTo>
                    <a:pt x="1006" y="28"/>
                  </a:lnTo>
                  <a:lnTo>
                    <a:pt x="941" y="43"/>
                  </a:lnTo>
                  <a:lnTo>
                    <a:pt x="878" y="62"/>
                  </a:lnTo>
                  <a:lnTo>
                    <a:pt x="815" y="84"/>
                  </a:lnTo>
                  <a:lnTo>
                    <a:pt x="753" y="110"/>
                  </a:lnTo>
                  <a:lnTo>
                    <a:pt x="693" y="138"/>
                  </a:lnTo>
                  <a:lnTo>
                    <a:pt x="635" y="170"/>
                  </a:lnTo>
                  <a:lnTo>
                    <a:pt x="578" y="205"/>
                  </a:lnTo>
                  <a:lnTo>
                    <a:pt x="524" y="243"/>
                  </a:lnTo>
                  <a:lnTo>
                    <a:pt x="471" y="283"/>
                  </a:lnTo>
                  <a:lnTo>
                    <a:pt x="420" y="326"/>
                  </a:lnTo>
                  <a:lnTo>
                    <a:pt x="372" y="372"/>
                  </a:lnTo>
                  <a:lnTo>
                    <a:pt x="326" y="420"/>
                  </a:lnTo>
                  <a:lnTo>
                    <a:pt x="283" y="471"/>
                  </a:lnTo>
                  <a:lnTo>
                    <a:pt x="243" y="524"/>
                  </a:lnTo>
                  <a:lnTo>
                    <a:pt x="205" y="578"/>
                  </a:lnTo>
                  <a:lnTo>
                    <a:pt x="170" y="635"/>
                  </a:lnTo>
                  <a:lnTo>
                    <a:pt x="138" y="693"/>
                  </a:lnTo>
                  <a:lnTo>
                    <a:pt x="110" y="753"/>
                  </a:lnTo>
                  <a:lnTo>
                    <a:pt x="84" y="815"/>
                  </a:lnTo>
                  <a:lnTo>
                    <a:pt x="62" y="878"/>
                  </a:lnTo>
                  <a:lnTo>
                    <a:pt x="43" y="941"/>
                  </a:lnTo>
                  <a:lnTo>
                    <a:pt x="28" y="1006"/>
                  </a:lnTo>
                  <a:lnTo>
                    <a:pt x="16" y="1071"/>
                  </a:lnTo>
                  <a:lnTo>
                    <a:pt x="7" y="1137"/>
                  </a:lnTo>
                  <a:lnTo>
                    <a:pt x="2" y="1204"/>
                  </a:lnTo>
                  <a:lnTo>
                    <a:pt x="0" y="1270"/>
                  </a:lnTo>
                </a:path>
              </a:pathLst>
            </a:custGeom>
            <a:noFill/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50" name="Group 38"/>
          <p:cNvGrpSpPr/>
          <p:nvPr/>
        </p:nvGrpSpPr>
        <p:grpSpPr>
          <a:xfrm>
            <a:off x="6095880" y="4495680"/>
            <a:ext cx="2193840" cy="1143000"/>
            <a:chOff x="6095880" y="4495680"/>
            <a:chExt cx="2193840" cy="1143000"/>
          </a:xfrm>
        </p:grpSpPr>
        <p:grpSp>
          <p:nvGrpSpPr>
            <p:cNvPr id="951" name="Group 39"/>
            <p:cNvGrpSpPr/>
            <p:nvPr/>
          </p:nvGrpSpPr>
          <p:grpSpPr>
            <a:xfrm>
              <a:off x="7311960" y="4495680"/>
              <a:ext cx="977760" cy="537840"/>
              <a:chOff x="7311960" y="4495680"/>
              <a:chExt cx="977760" cy="537840"/>
            </a:xfrm>
          </p:grpSpPr>
          <p:sp>
            <p:nvSpPr>
              <p:cNvPr id="952" name="CustomShape 40"/>
              <p:cNvSpPr/>
              <p:nvPr/>
            </p:nvSpPr>
            <p:spPr>
              <a:xfrm rot="16200000">
                <a:off x="7531920" y="4275720"/>
                <a:ext cx="537840" cy="977760"/>
              </a:xfrm>
              <a:custGeom>
                <a:avLst/>
                <a:gdLst/>
                <a:ahLst/>
                <a:rect l="0" t="0" r="r" b="b"/>
                <a:pathLst>
                  <a:path w="1496" h="2718">
                    <a:moveTo>
                      <a:pt x="747" y="0"/>
                    </a:moveTo>
                    <a:lnTo>
                      <a:pt x="1495" y="2717"/>
                    </a:lnTo>
                    <a:lnTo>
                      <a:pt x="0" y="2717"/>
                    </a:lnTo>
                    <a:lnTo>
                      <a:pt x="747" y="0"/>
                    </a:lnTo>
                  </a:path>
                </a:pathLst>
              </a:custGeom>
              <a:gradFill rotWithShape="0">
                <a:gsLst>
                  <a:gs pos="0">
                    <a:srgbClr val="ccccff"/>
                  </a:gs>
                  <a:gs pos="100000">
                    <a:srgbClr val="3333cc"/>
                  </a:gs>
                </a:gsLst>
                <a:path path="rect"/>
              </a:gradFill>
              <a:ln w="1908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53" name="CustomShape 41"/>
              <p:cNvSpPr/>
              <p:nvPr/>
            </p:nvSpPr>
            <p:spPr>
              <a:xfrm rot="16200000">
                <a:off x="7930080" y="4703760"/>
                <a:ext cx="107640" cy="121680"/>
              </a:xfrm>
              <a:prstGeom prst="ellipse">
                <a:avLst/>
              </a:prstGeom>
              <a:solidFill>
                <a:srgbClr val="00ff00"/>
              </a:solidFill>
              <a:ln w="1908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954" name="Line 42"/>
            <p:cNvSpPr/>
            <p:nvPr/>
          </p:nvSpPr>
          <p:spPr>
            <a:xfrm flipV="1">
              <a:off x="6095880" y="4724280"/>
              <a:ext cx="1828800" cy="9144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iming>
    <p:tnLst>
      <p:par>
        <p:cTn id="346" dur="indefinite" restart="never" nodeType="tmRoot">
          <p:childTnLst>
            <p:seq>
              <p:cTn id="347" dur="indefinite" nodeType="mainSeq">
                <p:childTnLst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 additive="repl">
                                        <p:cTn id="356" dur="500"/>
                                        <p:tgtEl>
                                          <p:spTgt spid="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set>
                                <p:cBhvr>
                                  <p:cTn id="357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918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62" dur="500"/>
                                        <p:tgtEl>
                                          <p:spTgt spid="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set>
                                <p:cBhvr>
                                  <p:cTn id="363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940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68" dur="500"/>
                                        <p:tgtEl>
                                          <p:spTgt spid="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set>
                                <p:cBhvr>
                                  <p:cTn id="369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945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4" dur="500" fill="hold"/>
                                        <p:tgtEl>
                                          <p:spTgt spid="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5" dur="500" fill="hold"/>
                                        <p:tgtEl>
                                          <p:spTgt spid="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extShape 1"/>
          <p:cNvSpPr txBox="1"/>
          <p:nvPr/>
        </p:nvSpPr>
        <p:spPr>
          <a:xfrm>
            <a:off x="685800" y="12952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Example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Perform 60</a:t>
            </a:r>
            <a:r>
              <a:rPr b="0" lang="en-US" sz="2800" spc="-1" strike="noStrike">
                <a:solidFill>
                  <a:srgbClr val="000000"/>
                </a:solidFill>
                <a:latin typeface="Symbol"/>
                <a:ea typeface="Symbol"/>
              </a:rPr>
              <a:t>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rotation of a point P(2, 5) about a pivot point (1,2). Find  P’?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56" name="TextShape 2"/>
          <p:cNvSpPr txBox="1"/>
          <p:nvPr/>
        </p:nvSpPr>
        <p:spPr>
          <a:xfrm>
            <a:off x="685800" y="-36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/>
            <a:r>
              <a:rPr b="1" lang="en-US" sz="3600" spc="-1" strike="noStrike">
                <a:solidFill>
                  <a:srgbClr val="3333cc"/>
                </a:solidFill>
                <a:latin typeface="Times New Roman"/>
              </a:rPr>
              <a:t>Composite Transformation Matrix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957" name="Group 3"/>
          <p:cNvGrpSpPr/>
          <p:nvPr/>
        </p:nvGrpSpPr>
        <p:grpSpPr>
          <a:xfrm>
            <a:off x="1447920" y="2895480"/>
            <a:ext cx="4495320" cy="1067040"/>
            <a:chOff x="1447920" y="2895480"/>
            <a:chExt cx="4495320" cy="1067040"/>
          </a:xfrm>
        </p:grpSpPr>
        <p:grpSp>
          <p:nvGrpSpPr>
            <p:cNvPr id="958" name="Group 4"/>
            <p:cNvGrpSpPr/>
            <p:nvPr/>
          </p:nvGrpSpPr>
          <p:grpSpPr>
            <a:xfrm>
              <a:off x="1447920" y="2971800"/>
              <a:ext cx="3776040" cy="990360"/>
              <a:chOff x="1447920" y="2971800"/>
              <a:chExt cx="3776040" cy="990360"/>
            </a:xfrm>
          </p:grpSpPr>
          <p:sp>
            <p:nvSpPr>
              <p:cNvPr id="959" name="CustomShape 5"/>
              <p:cNvSpPr/>
              <p:nvPr/>
            </p:nvSpPr>
            <p:spPr>
              <a:xfrm>
                <a:off x="1447920" y="2971800"/>
                <a:ext cx="3686400" cy="990360"/>
              </a:xfrm>
              <a:prstGeom prst="bracketPair">
                <a:avLst>
                  <a:gd name="adj" fmla="val 17129"/>
                </a:avLst>
              </a:pr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60" name="CustomShape 6"/>
              <p:cNvSpPr/>
              <p:nvPr/>
            </p:nvSpPr>
            <p:spPr>
              <a:xfrm>
                <a:off x="1537920" y="2971800"/>
                <a:ext cx="3686040" cy="92340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/>
              <a:p>
                <a:pPr/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cos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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    -sin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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    -t</a:t>
                </a:r>
                <a:r>
                  <a:rPr b="0" lang="en-US" sz="1800" spc="-1" strike="noStrike" baseline="-10000">
                    <a:solidFill>
                      <a:srgbClr val="000000"/>
                    </a:solidFill>
                    <a:latin typeface="Times New Roman"/>
                  </a:rPr>
                  <a:t>x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cos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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  <a:ea typeface="Times New Roman"/>
                  </a:rPr>
                  <a:t>+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t</a:t>
                </a:r>
                <a:r>
                  <a:rPr b="0" lang="en-US" sz="1800" spc="-1" strike="noStrike" baseline="-10000">
                    <a:solidFill>
                      <a:srgbClr val="000000"/>
                    </a:solidFill>
                    <a:latin typeface="Times New Roman"/>
                  </a:rPr>
                  <a:t>y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sin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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  <a:ea typeface="Times New Roman"/>
                  </a:rPr>
                  <a:t>+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t</a:t>
                </a:r>
                <a:r>
                  <a:rPr b="0" lang="en-US" sz="1800" spc="-1" strike="noStrike" baseline="-10000">
                    <a:solidFill>
                      <a:srgbClr val="000000"/>
                    </a:solidFill>
                    <a:latin typeface="Times New Roman"/>
                  </a:rPr>
                  <a:t>x</a:t>
                </a:r>
                <a:endParaRPr b="0" lang="en-US" sz="1800" spc="-1" strike="noStrike">
                  <a:solidFill>
                    <a:srgbClr val="000000"/>
                  </a:solidFill>
                  <a:latin typeface="Times New Roman"/>
                </a:endParaRPr>
              </a:p>
              <a:p>
                <a:pPr/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sin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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     cos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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    -t</a:t>
                </a:r>
                <a:r>
                  <a:rPr b="0" lang="en-US" sz="1800" spc="-1" strike="noStrike" baseline="-10000">
                    <a:solidFill>
                      <a:srgbClr val="000000"/>
                    </a:solidFill>
                    <a:latin typeface="Times New Roman"/>
                  </a:rPr>
                  <a:t>x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sin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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 - t</a:t>
                </a:r>
                <a:r>
                  <a:rPr b="0" lang="en-US" sz="1800" spc="-1" strike="noStrike" baseline="-10000">
                    <a:solidFill>
                      <a:srgbClr val="000000"/>
                    </a:solidFill>
                    <a:latin typeface="Times New Roman"/>
                  </a:rPr>
                  <a:t>y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cos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Symbol"/>
                    <a:ea typeface="Symbol"/>
                  </a:rPr>
                  <a:t>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  <a:ea typeface="Times New Roman"/>
                  </a:rPr>
                  <a:t>  +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t</a:t>
                </a:r>
                <a:r>
                  <a:rPr b="0" lang="en-US" sz="1800" spc="-1" strike="noStrike" baseline="-10000">
                    <a:solidFill>
                      <a:srgbClr val="000000"/>
                    </a:solidFill>
                    <a:latin typeface="Times New Roman"/>
                  </a:rPr>
                  <a:t>y</a:t>
                </a:r>
                <a:endParaRPr b="0" lang="en-US" sz="1800" spc="-1" strike="noStrike">
                  <a:solidFill>
                    <a:srgbClr val="000000"/>
                  </a:solidFill>
                  <a:latin typeface="Times New Roman"/>
                </a:endParaRPr>
              </a:p>
              <a:p>
                <a:pPr/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 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0         0       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	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Times New Roman"/>
                  </a:rPr>
                  <a:t>1</a:t>
                </a:r>
                <a:endParaRPr b="0" lang="en-US" sz="18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</p:grpSp>
        <p:sp>
          <p:nvSpPr>
            <p:cNvPr id="961" name="CustomShape 7"/>
            <p:cNvSpPr/>
            <p:nvPr/>
          </p:nvSpPr>
          <p:spPr>
            <a:xfrm>
              <a:off x="5495040" y="2895480"/>
              <a:ext cx="295200" cy="916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x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y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1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62" name="CustomShape 8"/>
            <p:cNvSpPr/>
            <p:nvPr/>
          </p:nvSpPr>
          <p:spPr>
            <a:xfrm>
              <a:off x="5403960" y="2971800"/>
              <a:ext cx="539280" cy="99072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3" name="CustomShape 9"/>
            <p:cNvSpPr/>
            <p:nvPr/>
          </p:nvSpPr>
          <p:spPr>
            <a:xfrm>
              <a:off x="5134680" y="3067200"/>
              <a:ext cx="282960" cy="5814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3200" spc="-1" strike="noStrike">
                  <a:solidFill>
                    <a:srgbClr val="000000"/>
                  </a:solidFill>
                  <a:latin typeface="Times New Roman"/>
                </a:rPr>
                <a:t>.</a:t>
              </a:r>
              <a:endParaRPr b="0" lang="en-US" sz="3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964" name="Group 10"/>
          <p:cNvGrpSpPr/>
          <p:nvPr/>
        </p:nvGrpSpPr>
        <p:grpSpPr>
          <a:xfrm>
            <a:off x="1080360" y="4343400"/>
            <a:ext cx="5248080" cy="990720"/>
            <a:chOff x="1080360" y="4343400"/>
            <a:chExt cx="5248080" cy="990720"/>
          </a:xfrm>
        </p:grpSpPr>
        <p:sp>
          <p:nvSpPr>
            <p:cNvPr id="965" name="CustomShape 11"/>
            <p:cNvSpPr/>
            <p:nvPr/>
          </p:nvSpPr>
          <p:spPr>
            <a:xfrm>
              <a:off x="1447920" y="4343400"/>
              <a:ext cx="3503160" cy="91440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6" name="CustomShape 12"/>
            <p:cNvSpPr/>
            <p:nvPr/>
          </p:nvSpPr>
          <p:spPr>
            <a:xfrm>
              <a:off x="1080360" y="4381560"/>
              <a:ext cx="5248080" cy="916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 marL="457200" indent="-457200"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0.5       -0.866  -1.0.5 + 2.0.866 + 1                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 marL="457200" indent="-457200"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0.866     0.5     -1.0.866- 2.0.5  + 2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 marL="457200" indent="-457200"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0             0            1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67" name="CustomShape 13"/>
            <p:cNvSpPr/>
            <p:nvPr/>
          </p:nvSpPr>
          <p:spPr>
            <a:xfrm>
              <a:off x="5600160" y="4343400"/>
              <a:ext cx="295200" cy="916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2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5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1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68" name="CustomShape 14"/>
            <p:cNvSpPr/>
            <p:nvPr/>
          </p:nvSpPr>
          <p:spPr>
            <a:xfrm>
              <a:off x="5469480" y="4343400"/>
              <a:ext cx="778320" cy="99072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9" name="CustomShape 15"/>
            <p:cNvSpPr/>
            <p:nvPr/>
          </p:nvSpPr>
          <p:spPr>
            <a:xfrm>
              <a:off x="5080680" y="4514760"/>
              <a:ext cx="282960" cy="5814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3200" spc="-1" strike="noStrike">
                  <a:solidFill>
                    <a:srgbClr val="000000"/>
                  </a:solidFill>
                  <a:latin typeface="Times New Roman"/>
                </a:rPr>
                <a:t>.</a:t>
              </a:r>
              <a:endParaRPr b="0" lang="en-US" sz="3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970" name="Group 16"/>
          <p:cNvGrpSpPr/>
          <p:nvPr/>
        </p:nvGrpSpPr>
        <p:grpSpPr>
          <a:xfrm>
            <a:off x="1155960" y="5562720"/>
            <a:ext cx="3491640" cy="990360"/>
            <a:chOff x="1155960" y="5562720"/>
            <a:chExt cx="3491640" cy="990360"/>
          </a:xfrm>
        </p:grpSpPr>
        <p:sp>
          <p:nvSpPr>
            <p:cNvPr id="971" name="CustomShape 17"/>
            <p:cNvSpPr/>
            <p:nvPr/>
          </p:nvSpPr>
          <p:spPr>
            <a:xfrm>
              <a:off x="1523880" y="5562720"/>
              <a:ext cx="2082600" cy="91440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2" name="CustomShape 18"/>
            <p:cNvSpPr/>
            <p:nvPr/>
          </p:nvSpPr>
          <p:spPr>
            <a:xfrm>
              <a:off x="1155960" y="5600880"/>
              <a:ext cx="3067200" cy="916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 marL="457200" indent="-457200"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0.5     - 0.866   2.232 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 marL="457200" indent="-457200"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0.866    0.5      0.134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 marL="457200" indent="-457200"/>
              <a:r>
                <a:rPr b="0" lang="en-US" sz="1800" spc="-1" strike="noStrike">
                  <a:solidFill>
                    <a:srgbClr val="000000"/>
                  </a:solidFill>
                  <a:latin typeface="Times New Roman"/>
                </a:rPr>
                <a:t>0            0          1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73" name="CustomShape 19"/>
            <p:cNvSpPr/>
            <p:nvPr/>
          </p:nvSpPr>
          <p:spPr>
            <a:xfrm>
              <a:off x="4071240" y="5562720"/>
              <a:ext cx="295200" cy="916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2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5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1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74" name="CustomShape 20"/>
            <p:cNvSpPr/>
            <p:nvPr/>
          </p:nvSpPr>
          <p:spPr>
            <a:xfrm>
              <a:off x="3953520" y="5562720"/>
              <a:ext cx="694080" cy="99036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5" name="CustomShape 21"/>
            <p:cNvSpPr/>
            <p:nvPr/>
          </p:nvSpPr>
          <p:spPr>
            <a:xfrm>
              <a:off x="3608280" y="5638680"/>
              <a:ext cx="282960" cy="5814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3200" spc="-1" strike="noStrike">
                  <a:solidFill>
                    <a:srgbClr val="000000"/>
                  </a:solidFill>
                  <a:latin typeface="Times New Roman"/>
                </a:rPr>
                <a:t>.</a:t>
              </a:r>
              <a:endParaRPr b="0" lang="en-US" sz="32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976" name="Group 22"/>
          <p:cNvGrpSpPr/>
          <p:nvPr/>
        </p:nvGrpSpPr>
        <p:grpSpPr>
          <a:xfrm>
            <a:off x="4496760" y="5562720"/>
            <a:ext cx="1905840" cy="990360"/>
            <a:chOff x="4496760" y="5562720"/>
            <a:chExt cx="1905840" cy="990360"/>
          </a:xfrm>
        </p:grpSpPr>
        <p:sp>
          <p:nvSpPr>
            <p:cNvPr id="977" name="CustomShape 23"/>
            <p:cNvSpPr/>
            <p:nvPr/>
          </p:nvSpPr>
          <p:spPr>
            <a:xfrm>
              <a:off x="4496760" y="5756400"/>
              <a:ext cx="354600" cy="459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=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78" name="CustomShape 24"/>
            <p:cNvSpPr/>
            <p:nvPr/>
          </p:nvSpPr>
          <p:spPr>
            <a:xfrm>
              <a:off x="5630400" y="5562720"/>
              <a:ext cx="772200" cy="916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-1.098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4.366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  <a:p>
              <a:pPr/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   </a:t>
              </a:r>
              <a:r>
                <a:rPr b="1" lang="en-US" sz="1800" spc="-1" strike="noStrike">
                  <a:solidFill>
                    <a:srgbClr val="000000"/>
                  </a:solidFill>
                  <a:latin typeface="Times New Roman"/>
                </a:rPr>
                <a:t>1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79" name="CustomShape 25"/>
            <p:cNvSpPr/>
            <p:nvPr/>
          </p:nvSpPr>
          <p:spPr>
            <a:xfrm>
              <a:off x="5491440" y="5562720"/>
              <a:ext cx="828720" cy="99036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80" name="CustomShape 26"/>
          <p:cNvSpPr/>
          <p:nvPr/>
        </p:nvSpPr>
        <p:spPr>
          <a:xfrm>
            <a:off x="6782040" y="5791320"/>
            <a:ext cx="155844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P’ = (-1, 4)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1" name="CustomShape 27"/>
          <p:cNvSpPr/>
          <p:nvPr/>
        </p:nvSpPr>
        <p:spPr>
          <a:xfrm>
            <a:off x="6194160" y="2895480"/>
            <a:ext cx="222588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Sin 60 =  0.8660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Cos 60 = 1/2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384" dur="indefinite" restart="never" nodeType="tmRoot">
          <p:childTnLst>
            <p:seq>
              <p:cTn id="385" dur="indefinite" nodeType="mainSeq">
                <p:childTnLst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extShape 1"/>
          <p:cNvSpPr txBox="1"/>
          <p:nvPr/>
        </p:nvSpPr>
        <p:spPr>
          <a:xfrm>
            <a:off x="685800" y="-7668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/>
            <a:r>
              <a:rPr b="1" lang="en-US" sz="3600" spc="-1" strike="noStrike">
                <a:solidFill>
                  <a:srgbClr val="3333cc"/>
                </a:solidFill>
                <a:latin typeface="Times New Roman"/>
              </a:rPr>
              <a:t>Composite Transformation Matrix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3" name="CustomShape 2"/>
          <p:cNvSpPr/>
          <p:nvPr/>
        </p:nvSpPr>
        <p:spPr>
          <a:xfrm>
            <a:off x="427680" y="981000"/>
            <a:ext cx="7396920" cy="192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marL="457200" indent="-457200"/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General Fixed-Point Scaling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/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Operation :-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2" marL="13716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Translate (fixed point is moved to origin)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2" marL="13716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Scale with respect to origin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2" marL="1371600" indent="-457200">
              <a:lnSpc>
                <a:spcPct val="100000"/>
              </a:lnSpc>
              <a:buClr>
                <a:srgbClr val="000000"/>
              </a:buClr>
              <a:buFont typeface="Times New Roman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Translate (fixed point is returned to original position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)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984" name="Group 3"/>
          <p:cNvGrpSpPr/>
          <p:nvPr/>
        </p:nvGrpSpPr>
        <p:grpSpPr>
          <a:xfrm>
            <a:off x="6107040" y="3733920"/>
            <a:ext cx="2427120" cy="1706040"/>
            <a:chOff x="6107040" y="3733920"/>
            <a:chExt cx="2427120" cy="1706040"/>
          </a:xfrm>
        </p:grpSpPr>
        <p:sp>
          <p:nvSpPr>
            <p:cNvPr id="985" name="Line 4"/>
            <p:cNvSpPr/>
            <p:nvPr/>
          </p:nvSpPr>
          <p:spPr>
            <a:xfrm>
              <a:off x="6107040" y="3733920"/>
              <a:ext cx="0" cy="1706040"/>
            </a:xfrm>
            <a:prstGeom prst="line">
              <a:avLst/>
            </a:prstGeom>
            <a:ln w="255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6" name="Line 5"/>
            <p:cNvSpPr/>
            <p:nvPr/>
          </p:nvSpPr>
          <p:spPr>
            <a:xfrm>
              <a:off x="6107040" y="5439960"/>
              <a:ext cx="2427120" cy="0"/>
            </a:xfrm>
            <a:prstGeom prst="line">
              <a:avLst/>
            </a:prstGeom>
            <a:ln w="255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87" name="Group 6"/>
          <p:cNvGrpSpPr/>
          <p:nvPr/>
        </p:nvGrpSpPr>
        <p:grpSpPr>
          <a:xfrm>
            <a:off x="5638680" y="4640400"/>
            <a:ext cx="937800" cy="1226520"/>
            <a:chOff x="5638680" y="4640400"/>
            <a:chExt cx="937800" cy="1226520"/>
          </a:xfrm>
        </p:grpSpPr>
        <p:sp>
          <p:nvSpPr>
            <p:cNvPr id="988" name="CustomShape 7"/>
            <p:cNvSpPr/>
            <p:nvPr/>
          </p:nvSpPr>
          <p:spPr>
            <a:xfrm>
              <a:off x="5638680" y="4640400"/>
              <a:ext cx="937800" cy="1226520"/>
            </a:xfrm>
            <a:custGeom>
              <a:avLst/>
              <a:gdLst/>
              <a:ahLst/>
              <a:rect l="0" t="0" r="r" b="b"/>
              <a:pathLst>
                <a:path w="2607" h="3408">
                  <a:moveTo>
                    <a:pt x="1303" y="0"/>
                  </a:moveTo>
                  <a:lnTo>
                    <a:pt x="2606" y="3407"/>
                  </a:lnTo>
                  <a:lnTo>
                    <a:pt x="0" y="3407"/>
                  </a:lnTo>
                  <a:lnTo>
                    <a:pt x="1303" y="0"/>
                  </a:lnTo>
                </a:path>
              </a:pathLst>
            </a:custGeom>
            <a:gradFill rotWithShape="0">
              <a:gsLst>
                <a:gs pos="0">
                  <a:srgbClr val="ccccff"/>
                </a:gs>
                <a:gs pos="100000">
                  <a:srgbClr val="3333cc"/>
                </a:gs>
              </a:gsLst>
              <a:path path="rect"/>
            </a:gra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9" name="CustomShape 8"/>
            <p:cNvSpPr/>
            <p:nvPr/>
          </p:nvSpPr>
          <p:spPr>
            <a:xfrm>
              <a:off x="6052320" y="5387040"/>
              <a:ext cx="110160" cy="106200"/>
            </a:xfrm>
            <a:prstGeom prst="ellipse">
              <a:avLst/>
            </a:prstGeom>
            <a:solidFill>
              <a:srgbClr val="00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90" name="Group 9"/>
          <p:cNvGrpSpPr/>
          <p:nvPr/>
        </p:nvGrpSpPr>
        <p:grpSpPr>
          <a:xfrm>
            <a:off x="7620120" y="4191120"/>
            <a:ext cx="380880" cy="609480"/>
            <a:chOff x="7620120" y="4191120"/>
            <a:chExt cx="380880" cy="609480"/>
          </a:xfrm>
        </p:grpSpPr>
        <p:sp>
          <p:nvSpPr>
            <p:cNvPr id="991" name="CustomShape 10"/>
            <p:cNvSpPr/>
            <p:nvPr/>
          </p:nvSpPr>
          <p:spPr>
            <a:xfrm>
              <a:off x="7620120" y="4191120"/>
              <a:ext cx="380880" cy="609480"/>
            </a:xfrm>
            <a:custGeom>
              <a:avLst/>
              <a:gdLst/>
              <a:ahLst/>
              <a:rect l="0" t="0" r="r" b="b"/>
              <a:pathLst>
                <a:path w="1060" h="1695">
                  <a:moveTo>
                    <a:pt x="529" y="0"/>
                  </a:moveTo>
                  <a:lnTo>
                    <a:pt x="1059" y="1694"/>
                  </a:lnTo>
                  <a:lnTo>
                    <a:pt x="0" y="1694"/>
                  </a:lnTo>
                  <a:lnTo>
                    <a:pt x="529" y="0"/>
                  </a:lnTo>
                </a:path>
              </a:pathLst>
            </a:custGeom>
            <a:gradFill rotWithShape="0">
              <a:gsLst>
                <a:gs pos="0">
                  <a:srgbClr val="ccccff"/>
                </a:gs>
                <a:gs pos="100000">
                  <a:srgbClr val="3333cc"/>
                </a:gs>
              </a:gsLst>
              <a:path path="rect"/>
            </a:gra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2" name="CustomShape 11"/>
            <p:cNvSpPr/>
            <p:nvPr/>
          </p:nvSpPr>
          <p:spPr>
            <a:xfrm>
              <a:off x="7772400" y="4572000"/>
              <a:ext cx="76320" cy="75600"/>
            </a:xfrm>
            <a:prstGeom prst="ellipse">
              <a:avLst/>
            </a:prstGeom>
            <a:solidFill>
              <a:srgbClr val="00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93" name="CustomShape 12"/>
          <p:cNvSpPr/>
          <p:nvPr/>
        </p:nvSpPr>
        <p:spPr>
          <a:xfrm>
            <a:off x="1060560" y="3048120"/>
            <a:ext cx="3332160" cy="39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T(fixed)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•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S(scale)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•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T(–fixed)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4" name="CustomShape 13"/>
          <p:cNvSpPr/>
          <p:nvPr/>
        </p:nvSpPr>
        <p:spPr>
          <a:xfrm>
            <a:off x="457200" y="3622680"/>
            <a:ext cx="5029200" cy="192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Find the matrix that represents scaling of an object with respect to any fixed point?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Given P(6, 8) , Sx = 2, Sy = 3 and fixed point (2, 2). Use that matrix to find P’?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995" name="Group 14"/>
          <p:cNvGrpSpPr/>
          <p:nvPr/>
        </p:nvGrpSpPr>
        <p:grpSpPr>
          <a:xfrm>
            <a:off x="5905440" y="4572000"/>
            <a:ext cx="1866600" cy="1066680"/>
            <a:chOff x="5905440" y="4572000"/>
            <a:chExt cx="1866600" cy="1066680"/>
          </a:xfrm>
        </p:grpSpPr>
        <p:grpSp>
          <p:nvGrpSpPr>
            <p:cNvPr id="996" name="Group 15"/>
            <p:cNvGrpSpPr/>
            <p:nvPr/>
          </p:nvGrpSpPr>
          <p:grpSpPr>
            <a:xfrm>
              <a:off x="5905440" y="5029200"/>
              <a:ext cx="381240" cy="609480"/>
              <a:chOff x="5905440" y="5029200"/>
              <a:chExt cx="381240" cy="609480"/>
            </a:xfrm>
          </p:grpSpPr>
          <p:sp>
            <p:nvSpPr>
              <p:cNvPr id="997" name="CustomShape 16"/>
              <p:cNvSpPr/>
              <p:nvPr/>
            </p:nvSpPr>
            <p:spPr>
              <a:xfrm>
                <a:off x="5905440" y="5029200"/>
                <a:ext cx="381240" cy="609480"/>
              </a:xfrm>
              <a:custGeom>
                <a:avLst/>
                <a:gdLst/>
                <a:ahLst/>
                <a:rect l="0" t="0" r="r" b="b"/>
                <a:pathLst>
                  <a:path w="1061" h="1695">
                    <a:moveTo>
                      <a:pt x="530" y="0"/>
                    </a:moveTo>
                    <a:lnTo>
                      <a:pt x="1060" y="1694"/>
                    </a:lnTo>
                    <a:lnTo>
                      <a:pt x="0" y="1694"/>
                    </a:lnTo>
                    <a:lnTo>
                      <a:pt x="530" y="0"/>
                    </a:lnTo>
                  </a:path>
                </a:pathLst>
              </a:custGeom>
              <a:gradFill rotWithShape="0">
                <a:gsLst>
                  <a:gs pos="0">
                    <a:srgbClr val="ccccff"/>
                  </a:gs>
                  <a:gs pos="100000">
                    <a:srgbClr val="3333cc"/>
                  </a:gs>
                </a:gsLst>
                <a:path path="rect"/>
              </a:gradFill>
              <a:ln w="1908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8" name="CustomShape 17"/>
              <p:cNvSpPr/>
              <p:nvPr/>
            </p:nvSpPr>
            <p:spPr>
              <a:xfrm>
                <a:off x="6058080" y="5410080"/>
                <a:ext cx="75960" cy="76320"/>
              </a:xfrm>
              <a:prstGeom prst="ellipse">
                <a:avLst/>
              </a:prstGeom>
              <a:solidFill>
                <a:srgbClr val="00ff00"/>
              </a:solidFill>
              <a:ln w="1908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999" name="Line 18"/>
            <p:cNvSpPr/>
            <p:nvPr/>
          </p:nvSpPr>
          <p:spPr>
            <a:xfrm flipH="1">
              <a:off x="6095520" y="4572000"/>
              <a:ext cx="1676520" cy="91440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000" name="Group 19"/>
          <p:cNvGrpSpPr/>
          <p:nvPr/>
        </p:nvGrpSpPr>
        <p:grpSpPr>
          <a:xfrm>
            <a:off x="6172200" y="3733920"/>
            <a:ext cx="2126880" cy="1676160"/>
            <a:chOff x="6172200" y="3733920"/>
            <a:chExt cx="2126880" cy="1676160"/>
          </a:xfrm>
        </p:grpSpPr>
        <p:grpSp>
          <p:nvGrpSpPr>
            <p:cNvPr id="1001" name="Group 20"/>
            <p:cNvGrpSpPr/>
            <p:nvPr/>
          </p:nvGrpSpPr>
          <p:grpSpPr>
            <a:xfrm>
              <a:off x="7362720" y="3733920"/>
              <a:ext cx="936360" cy="1226520"/>
              <a:chOff x="7362720" y="3733920"/>
              <a:chExt cx="936360" cy="1226520"/>
            </a:xfrm>
          </p:grpSpPr>
          <p:sp>
            <p:nvSpPr>
              <p:cNvPr id="1002" name="CustomShape 21"/>
              <p:cNvSpPr/>
              <p:nvPr/>
            </p:nvSpPr>
            <p:spPr>
              <a:xfrm>
                <a:off x="7362720" y="3733920"/>
                <a:ext cx="936360" cy="1226520"/>
              </a:xfrm>
              <a:custGeom>
                <a:avLst/>
                <a:gdLst/>
                <a:ahLst/>
                <a:rect l="0" t="0" r="r" b="b"/>
                <a:pathLst>
                  <a:path w="2603" h="3408">
                    <a:moveTo>
                      <a:pt x="1301" y="0"/>
                    </a:moveTo>
                    <a:lnTo>
                      <a:pt x="2602" y="3407"/>
                    </a:lnTo>
                    <a:lnTo>
                      <a:pt x="0" y="3407"/>
                    </a:lnTo>
                    <a:lnTo>
                      <a:pt x="1301" y="0"/>
                    </a:lnTo>
                  </a:path>
                </a:pathLst>
              </a:custGeom>
              <a:gradFill rotWithShape="0">
                <a:gsLst>
                  <a:gs pos="0">
                    <a:srgbClr val="ccccff"/>
                  </a:gs>
                  <a:gs pos="100000">
                    <a:srgbClr val="3333cc"/>
                  </a:gs>
                </a:gsLst>
                <a:path path="rect"/>
              </a:gradFill>
              <a:ln w="1908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3" name="CustomShape 22"/>
              <p:cNvSpPr/>
              <p:nvPr/>
            </p:nvSpPr>
            <p:spPr>
              <a:xfrm>
                <a:off x="7775640" y="4480560"/>
                <a:ext cx="110160" cy="106200"/>
              </a:xfrm>
              <a:prstGeom prst="ellipse">
                <a:avLst/>
              </a:prstGeom>
              <a:solidFill>
                <a:srgbClr val="00ff00"/>
              </a:solidFill>
              <a:ln w="1908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004" name="Line 23"/>
            <p:cNvSpPr/>
            <p:nvPr/>
          </p:nvSpPr>
          <p:spPr>
            <a:xfrm flipV="1">
              <a:off x="6172200" y="4572000"/>
              <a:ext cx="1600200" cy="838080"/>
            </a:xfrm>
            <a:prstGeom prst="line">
              <a:avLst/>
            </a:prstGeom>
            <a:ln w="25560">
              <a:solidFill>
                <a:srgbClr val="00ff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iming>
    <p:tnLst>
      <p:par>
        <p:cTn id="406" dur="indefinite" restart="never" nodeType="tmRoot">
          <p:childTnLst>
            <p:seq>
              <p:cTn id="407" dur="indefinite" nodeType="mainSeq">
                <p:childTnLst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 additive="repl">
                                        <p:cTn id="416" dur="500"/>
                                        <p:tgtEl>
                                          <p:spTgt spid="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set>
                                <p:cBhvr>
                                  <p:cTn id="417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990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2" dur="5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3" dur="5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set>
                                <p:cBhvr>
                                  <p:cTn id="424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995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29" dur="500"/>
                                        <p:tgtEl>
                                          <p:spTgt spid="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set>
                                <p:cBhvr>
                                  <p:cTn id="430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987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TextShape 1"/>
          <p:cNvSpPr txBox="1"/>
          <p:nvPr/>
        </p:nvSpPr>
        <p:spPr>
          <a:xfrm>
            <a:off x="685800" y="-36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Answer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6" name="CustomShape 2"/>
          <p:cNvSpPr/>
          <p:nvPr/>
        </p:nvSpPr>
        <p:spPr>
          <a:xfrm>
            <a:off x="3581280" y="990720"/>
            <a:ext cx="1295640" cy="11430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07" name="CustomShape 3"/>
          <p:cNvSpPr/>
          <p:nvPr/>
        </p:nvSpPr>
        <p:spPr>
          <a:xfrm>
            <a:off x="3657600" y="1085760"/>
            <a:ext cx="1219320" cy="793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>
              <a:lnSpc>
                <a:spcPct val="50000"/>
              </a:lnSpc>
              <a:spcBef>
                <a:spcPts val="1123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1     0     -t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x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lnSpc>
                <a:spcPct val="50000"/>
              </a:lnSpc>
              <a:spcBef>
                <a:spcPts val="1123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1     -t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y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lnSpc>
                <a:spcPct val="50000"/>
              </a:lnSpc>
              <a:spcBef>
                <a:spcPts val="1123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0     0     1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8" name="CustomShape 4"/>
          <p:cNvSpPr/>
          <p:nvPr/>
        </p:nvSpPr>
        <p:spPr>
          <a:xfrm>
            <a:off x="1905120" y="990720"/>
            <a:ext cx="1447560" cy="11430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09" name="CustomShape 5"/>
          <p:cNvSpPr/>
          <p:nvPr/>
        </p:nvSpPr>
        <p:spPr>
          <a:xfrm>
            <a:off x="1902960" y="995400"/>
            <a:ext cx="1287360" cy="91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Sx     0      0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Sy     0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0      0      1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0" name="CustomShape 6"/>
          <p:cNvSpPr/>
          <p:nvPr/>
        </p:nvSpPr>
        <p:spPr>
          <a:xfrm>
            <a:off x="457200" y="990720"/>
            <a:ext cx="1295280" cy="11430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11" name="CustomShape 7"/>
          <p:cNvSpPr/>
          <p:nvPr/>
        </p:nvSpPr>
        <p:spPr>
          <a:xfrm>
            <a:off x="533520" y="1085760"/>
            <a:ext cx="1218960" cy="793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>
              <a:lnSpc>
                <a:spcPct val="50000"/>
              </a:lnSpc>
              <a:spcBef>
                <a:spcPts val="1123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1     0     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x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lnSpc>
                <a:spcPct val="50000"/>
              </a:lnSpc>
              <a:spcBef>
                <a:spcPts val="1123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1     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y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lnSpc>
                <a:spcPct val="50000"/>
              </a:lnSpc>
              <a:spcBef>
                <a:spcPts val="1123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0     0     1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2" name="CustomShape 8"/>
          <p:cNvSpPr/>
          <p:nvPr/>
        </p:nvSpPr>
        <p:spPr>
          <a:xfrm>
            <a:off x="1698480" y="1371600"/>
            <a:ext cx="358920" cy="581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998"/>
              </a:spcBef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3" name="CustomShape 9"/>
          <p:cNvSpPr/>
          <p:nvPr/>
        </p:nvSpPr>
        <p:spPr>
          <a:xfrm>
            <a:off x="3352680" y="1371600"/>
            <a:ext cx="358920" cy="581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998"/>
              </a:spcBef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4" name="CustomShape 10"/>
          <p:cNvSpPr/>
          <p:nvPr/>
        </p:nvSpPr>
        <p:spPr>
          <a:xfrm>
            <a:off x="1955880" y="2190600"/>
            <a:ext cx="1778040" cy="116208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15" name="CustomShape 11"/>
          <p:cNvSpPr/>
          <p:nvPr/>
        </p:nvSpPr>
        <p:spPr>
          <a:xfrm>
            <a:off x="2057400" y="2133720"/>
            <a:ext cx="1932120" cy="923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Sx     0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-t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x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Sx 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Sy    -t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y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Sy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0     0 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6" name="CustomShape 12"/>
          <p:cNvSpPr/>
          <p:nvPr/>
        </p:nvSpPr>
        <p:spPr>
          <a:xfrm>
            <a:off x="380880" y="2190600"/>
            <a:ext cx="1274760" cy="107316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17" name="CustomShape 13"/>
          <p:cNvSpPr/>
          <p:nvPr/>
        </p:nvSpPr>
        <p:spPr>
          <a:xfrm>
            <a:off x="455760" y="2279520"/>
            <a:ext cx="1199880" cy="793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>
              <a:lnSpc>
                <a:spcPct val="50000"/>
              </a:lnSpc>
              <a:spcBef>
                <a:spcPts val="1123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1     0     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x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lnSpc>
                <a:spcPct val="50000"/>
              </a:lnSpc>
              <a:spcBef>
                <a:spcPts val="1123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1     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y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lnSpc>
                <a:spcPct val="50000"/>
              </a:lnSpc>
              <a:spcBef>
                <a:spcPts val="1123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0     0     1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8" name="CustomShape 14"/>
          <p:cNvSpPr/>
          <p:nvPr/>
        </p:nvSpPr>
        <p:spPr>
          <a:xfrm>
            <a:off x="1655640" y="2548080"/>
            <a:ext cx="352440" cy="581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998"/>
              </a:spcBef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9" name="CustomShape 15"/>
          <p:cNvSpPr/>
          <p:nvPr/>
        </p:nvSpPr>
        <p:spPr>
          <a:xfrm>
            <a:off x="4725720" y="2479680"/>
            <a:ext cx="3546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=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0" name="CustomShape 16"/>
          <p:cNvSpPr/>
          <p:nvPr/>
        </p:nvSpPr>
        <p:spPr>
          <a:xfrm>
            <a:off x="607320" y="3394080"/>
            <a:ext cx="36432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1600" spc="-1" strike="noStrike">
                <a:solidFill>
                  <a:srgbClr val="000000"/>
                </a:solidFill>
                <a:latin typeface="Times New Roman"/>
              </a:rPr>
              <a:t>x =6, y = 8, Sx = 2, Sy = 3, 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t</a:t>
            </a:r>
            <a:r>
              <a:rPr b="1" lang="en-US" sz="1800" spc="-1" strike="noStrike" baseline="-10000">
                <a:solidFill>
                  <a:srgbClr val="000000"/>
                </a:solidFill>
                <a:latin typeface="Times New Roman"/>
              </a:rPr>
              <a:t>x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</a:rPr>
              <a:t> =2, 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t</a:t>
            </a:r>
            <a:r>
              <a:rPr b="1" lang="en-US" sz="1800" spc="-1" strike="noStrike" baseline="-10000">
                <a:solidFill>
                  <a:srgbClr val="000000"/>
                </a:solidFill>
                <a:latin typeface="Times New Roman"/>
              </a:rPr>
              <a:t>y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</a:rPr>
              <a:t> = 2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1" name="CustomShape 17"/>
          <p:cNvSpPr/>
          <p:nvPr/>
        </p:nvSpPr>
        <p:spPr>
          <a:xfrm>
            <a:off x="5106960" y="2209680"/>
            <a:ext cx="2208240" cy="116208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22" name="CustomShape 18"/>
          <p:cNvSpPr/>
          <p:nvPr/>
        </p:nvSpPr>
        <p:spPr>
          <a:xfrm>
            <a:off x="5181480" y="2286000"/>
            <a:ext cx="2286000" cy="923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Sx     0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-t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x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Sx + 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x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Sy    -t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y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Sy + 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y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0     0 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3" name="CustomShape 19"/>
          <p:cNvSpPr/>
          <p:nvPr/>
        </p:nvSpPr>
        <p:spPr>
          <a:xfrm>
            <a:off x="382680" y="3962520"/>
            <a:ext cx="2208240" cy="116208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24" name="CustomShape 20"/>
          <p:cNvSpPr/>
          <p:nvPr/>
        </p:nvSpPr>
        <p:spPr>
          <a:xfrm>
            <a:off x="457200" y="4038480"/>
            <a:ext cx="2286000" cy="920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2     0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-2(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2) + 2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0     3 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-2(3) + 2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0     0 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5" name="CustomShape 21"/>
          <p:cNvSpPr/>
          <p:nvPr/>
        </p:nvSpPr>
        <p:spPr>
          <a:xfrm>
            <a:off x="2666880" y="4267080"/>
            <a:ext cx="352440" cy="581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998"/>
              </a:spcBef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6" name="CustomShape 22"/>
          <p:cNvSpPr/>
          <p:nvPr/>
        </p:nvSpPr>
        <p:spPr>
          <a:xfrm>
            <a:off x="3049560" y="4038480"/>
            <a:ext cx="295200" cy="91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6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8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7" name="CustomShape 23"/>
          <p:cNvSpPr/>
          <p:nvPr/>
        </p:nvSpPr>
        <p:spPr>
          <a:xfrm>
            <a:off x="2971800" y="4038480"/>
            <a:ext cx="457200" cy="99072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28" name="CustomShape 24"/>
          <p:cNvSpPr/>
          <p:nvPr/>
        </p:nvSpPr>
        <p:spPr>
          <a:xfrm>
            <a:off x="3735000" y="4267080"/>
            <a:ext cx="3546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=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CustomShape 25"/>
          <p:cNvSpPr/>
          <p:nvPr/>
        </p:nvSpPr>
        <p:spPr>
          <a:xfrm>
            <a:off x="4116240" y="3962520"/>
            <a:ext cx="608040" cy="116208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30" name="CustomShape 26"/>
          <p:cNvSpPr/>
          <p:nvPr/>
        </p:nvSpPr>
        <p:spPr>
          <a:xfrm>
            <a:off x="4191120" y="4038480"/>
            <a:ext cx="533160" cy="91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10     20 1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431" dur="indefinite" restart="never" nodeType="tmRoot">
          <p:childTnLst>
            <p:seq>
              <p:cTn id="4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2 ways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Object Transformation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Alter the coordinates descriptions an object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Translation, rotation, scaling etc.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Coordinate system unchanged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Coordinate transformation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Produce a different coordinate system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838080" y="762120"/>
            <a:ext cx="7772400" cy="11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2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D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 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T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r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a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n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s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f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o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r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m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a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t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i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o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n</a:t>
            </a:r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"/>
          <p:cNvGrpSpPr/>
          <p:nvPr/>
        </p:nvGrpSpPr>
        <p:grpSpPr>
          <a:xfrm>
            <a:off x="5724360" y="3505320"/>
            <a:ext cx="2504880" cy="2130120"/>
            <a:chOff x="5724360" y="3505320"/>
            <a:chExt cx="2504880" cy="2130120"/>
          </a:xfrm>
        </p:grpSpPr>
        <p:sp>
          <p:nvSpPr>
            <p:cNvPr id="1032" name="Line 2"/>
            <p:cNvSpPr/>
            <p:nvPr/>
          </p:nvSpPr>
          <p:spPr>
            <a:xfrm>
              <a:off x="5724360" y="3505320"/>
              <a:ext cx="0" cy="2130120"/>
            </a:xfrm>
            <a:prstGeom prst="line">
              <a:avLst/>
            </a:prstGeom>
            <a:ln w="255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3" name="Line 3"/>
            <p:cNvSpPr/>
            <p:nvPr/>
          </p:nvSpPr>
          <p:spPr>
            <a:xfrm>
              <a:off x="5724360" y="5635440"/>
              <a:ext cx="2504880" cy="0"/>
            </a:xfrm>
            <a:prstGeom prst="line">
              <a:avLst/>
            </a:prstGeom>
            <a:ln w="255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34" name="CustomShape 4"/>
          <p:cNvSpPr/>
          <p:nvPr/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1" lang="en-US" sz="3600" spc="-1" strike="noStrike">
                <a:solidFill>
                  <a:srgbClr val="3333cc"/>
                </a:solidFill>
                <a:latin typeface="Times New Roman"/>
              </a:rPr>
              <a:t>Composite Transformation Matrix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5" name="CustomShape 5"/>
          <p:cNvSpPr/>
          <p:nvPr/>
        </p:nvSpPr>
        <p:spPr>
          <a:xfrm>
            <a:off x="-32040" y="1057320"/>
            <a:ext cx="8471520" cy="192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marL="457200" indent="-457200"/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General Scaling Direction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/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Operation :-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/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1.  Rotate (scaling direction align with the coordinate axes)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/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2.  Scale with respect to origin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/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3.  Rotate (scaling direction is returned to original position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)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6" name="CustomShape 6"/>
          <p:cNvSpPr/>
          <p:nvPr/>
        </p:nvSpPr>
        <p:spPr>
          <a:xfrm>
            <a:off x="675000" y="3276720"/>
            <a:ext cx="4769640" cy="131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R(–</a:t>
            </a:r>
            <a:r>
              <a:rPr b="1" lang="en-US" sz="20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)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•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S(scale)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•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R(</a:t>
            </a:r>
            <a:r>
              <a:rPr b="1" lang="en-US" sz="20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Find the composite transformation matrix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by yourself !!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7" name="CustomShape 7"/>
          <p:cNvSpPr/>
          <p:nvPr/>
        </p:nvSpPr>
        <p:spPr>
          <a:xfrm>
            <a:off x="5181480" y="4038480"/>
            <a:ext cx="1198800" cy="1570320"/>
          </a:xfrm>
          <a:custGeom>
            <a:avLst/>
            <a:gdLst/>
            <a:ahLst/>
            <a:rect l="l" t="t" r="r" b="b"/>
            <a:pathLst>
              <a:path w="409" h="814">
                <a:moveTo>
                  <a:pt x="192" y="814"/>
                </a:moveTo>
                <a:lnTo>
                  <a:pt x="0" y="414"/>
                </a:lnTo>
                <a:lnTo>
                  <a:pt x="196" y="0"/>
                </a:lnTo>
                <a:lnTo>
                  <a:pt x="409" y="414"/>
                </a:lnTo>
                <a:lnTo>
                  <a:pt x="192" y="814"/>
                </a:lnTo>
                <a:close/>
              </a:path>
            </a:pathLst>
          </a:custGeom>
          <a:solidFill>
            <a:srgbClr val="3333cc"/>
          </a:solidFill>
          <a:ln w="190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038" name="Group 8"/>
          <p:cNvGrpSpPr/>
          <p:nvPr/>
        </p:nvGrpSpPr>
        <p:grpSpPr>
          <a:xfrm>
            <a:off x="5687640" y="4292280"/>
            <a:ext cx="1274040" cy="2231280"/>
            <a:chOff x="5687640" y="4292280"/>
            <a:chExt cx="1274040" cy="2231280"/>
          </a:xfrm>
        </p:grpSpPr>
        <p:sp>
          <p:nvSpPr>
            <p:cNvPr id="1039" name="Line 9"/>
            <p:cNvSpPr/>
            <p:nvPr/>
          </p:nvSpPr>
          <p:spPr>
            <a:xfrm>
              <a:off x="5754960" y="5592600"/>
              <a:ext cx="986760" cy="930960"/>
            </a:xfrm>
            <a:prstGeom prst="line">
              <a:avLst/>
            </a:prstGeom>
            <a:ln w="25560">
              <a:solidFill>
                <a:srgbClr val="99cc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0" name="Line 10"/>
            <p:cNvSpPr/>
            <p:nvPr/>
          </p:nvSpPr>
          <p:spPr>
            <a:xfrm flipV="1">
              <a:off x="5687640" y="4292280"/>
              <a:ext cx="1274040" cy="1321200"/>
            </a:xfrm>
            <a:prstGeom prst="line">
              <a:avLst/>
            </a:prstGeom>
            <a:ln w="19080">
              <a:solidFill>
                <a:srgbClr val="99cc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1" name="CustomShape 11"/>
            <p:cNvSpPr/>
            <p:nvPr/>
          </p:nvSpPr>
          <p:spPr>
            <a:xfrm rot="93600">
              <a:off x="5714640" y="5028840"/>
              <a:ext cx="533520" cy="609480"/>
            </a:xfrm>
            <a:custGeom>
              <a:avLst/>
              <a:gdLst/>
              <a:ahLst/>
              <a:rect l="l" t="t" r="r" b="b"/>
              <a:pathLst>
                <a:path w="288" h="288">
                  <a:moveTo>
                    <a:pt x="0" y="288"/>
                  </a:moveTo>
                  <a:lnTo>
                    <a:pt x="0" y="0"/>
                  </a:lnTo>
                  <a:lnTo>
                    <a:pt x="288" y="0"/>
                  </a:lnTo>
                  <a:lnTo>
                    <a:pt x="288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3333cc"/>
            </a:solidFill>
            <a:ln w="19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042" name="Group 12"/>
          <p:cNvGrpSpPr/>
          <p:nvPr/>
        </p:nvGrpSpPr>
        <p:grpSpPr>
          <a:xfrm>
            <a:off x="5263200" y="4038120"/>
            <a:ext cx="1949760" cy="2485440"/>
            <a:chOff x="5263200" y="4038120"/>
            <a:chExt cx="1949760" cy="2485440"/>
          </a:xfrm>
        </p:grpSpPr>
        <p:grpSp>
          <p:nvGrpSpPr>
            <p:cNvPr id="1043" name="Group 13"/>
            <p:cNvGrpSpPr/>
            <p:nvPr/>
          </p:nvGrpSpPr>
          <p:grpSpPr>
            <a:xfrm>
              <a:off x="5263200" y="4069800"/>
              <a:ext cx="1949760" cy="2453760"/>
              <a:chOff x="5263200" y="4069800"/>
              <a:chExt cx="1949760" cy="2453760"/>
            </a:xfrm>
          </p:grpSpPr>
          <p:sp>
            <p:nvSpPr>
              <p:cNvPr id="1044" name="CustomShape 14"/>
              <p:cNvSpPr/>
              <p:nvPr/>
            </p:nvSpPr>
            <p:spPr>
              <a:xfrm rot="2601600">
                <a:off x="5638680" y="4266720"/>
                <a:ext cx="1198800" cy="1570320"/>
              </a:xfrm>
              <a:custGeom>
                <a:avLst/>
                <a:gdLst/>
                <a:ahLst/>
                <a:rect l="l" t="t" r="r" b="b"/>
                <a:pathLst>
                  <a:path w="409" h="814">
                    <a:moveTo>
                      <a:pt x="192" y="814"/>
                    </a:moveTo>
                    <a:lnTo>
                      <a:pt x="0" y="414"/>
                    </a:lnTo>
                    <a:lnTo>
                      <a:pt x="196" y="0"/>
                    </a:lnTo>
                    <a:lnTo>
                      <a:pt x="409" y="414"/>
                    </a:lnTo>
                    <a:lnTo>
                      <a:pt x="192" y="814"/>
                    </a:lnTo>
                    <a:close/>
                  </a:path>
                </a:pathLst>
              </a:custGeom>
              <a:solidFill>
                <a:srgbClr val="3333cc"/>
              </a:solidFill>
              <a:ln w="19080">
                <a:solidFill>
                  <a:srgbClr val="0000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5" name="Line 15"/>
              <p:cNvSpPr/>
              <p:nvPr/>
            </p:nvSpPr>
            <p:spPr>
              <a:xfrm>
                <a:off x="5754960" y="5592600"/>
                <a:ext cx="986760" cy="930960"/>
              </a:xfrm>
              <a:prstGeom prst="line">
                <a:avLst/>
              </a:prstGeom>
              <a:ln w="25560">
                <a:solidFill>
                  <a:srgbClr val="99cc00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6" name="Line 16"/>
              <p:cNvSpPr/>
              <p:nvPr/>
            </p:nvSpPr>
            <p:spPr>
              <a:xfrm flipV="1">
                <a:off x="5670720" y="4223160"/>
                <a:ext cx="1309680" cy="1383120"/>
              </a:xfrm>
              <a:prstGeom prst="line">
                <a:avLst/>
              </a:prstGeom>
              <a:ln w="9360">
                <a:solidFill>
                  <a:srgbClr val="99cc00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047" name="CustomShape 17"/>
            <p:cNvSpPr/>
            <p:nvPr/>
          </p:nvSpPr>
          <p:spPr>
            <a:xfrm>
              <a:off x="6095520" y="4799880"/>
              <a:ext cx="457200" cy="609840"/>
            </a:xfrm>
            <a:custGeom>
              <a:avLst/>
              <a:gdLst/>
              <a:ahLst/>
              <a:rect l="0" t="0" r="r" b="b"/>
              <a:pathLst>
                <a:path w="636" h="848">
                  <a:moveTo>
                    <a:pt x="0" y="847"/>
                  </a:moveTo>
                  <a:lnTo>
                    <a:pt x="33" y="846"/>
                  </a:lnTo>
                  <a:lnTo>
                    <a:pt x="66" y="842"/>
                  </a:lnTo>
                  <a:lnTo>
                    <a:pt x="99" y="837"/>
                  </a:lnTo>
                  <a:lnTo>
                    <a:pt x="132" y="828"/>
                  </a:lnTo>
                  <a:lnTo>
                    <a:pt x="164" y="818"/>
                  </a:lnTo>
                  <a:lnTo>
                    <a:pt x="196" y="806"/>
                  </a:lnTo>
                  <a:lnTo>
                    <a:pt x="228" y="791"/>
                  </a:lnTo>
                  <a:lnTo>
                    <a:pt x="258" y="774"/>
                  </a:lnTo>
                  <a:lnTo>
                    <a:pt x="288" y="755"/>
                  </a:lnTo>
                  <a:lnTo>
                    <a:pt x="318" y="734"/>
                  </a:lnTo>
                  <a:lnTo>
                    <a:pt x="346" y="710"/>
                  </a:lnTo>
                  <a:lnTo>
                    <a:pt x="373" y="685"/>
                  </a:lnTo>
                  <a:lnTo>
                    <a:pt x="400" y="658"/>
                  </a:lnTo>
                  <a:lnTo>
                    <a:pt x="425" y="629"/>
                  </a:lnTo>
                  <a:lnTo>
                    <a:pt x="449" y="599"/>
                  </a:lnTo>
                  <a:lnTo>
                    <a:pt x="472" y="567"/>
                  </a:lnTo>
                  <a:lnTo>
                    <a:pt x="493" y="533"/>
                  </a:lnTo>
                  <a:lnTo>
                    <a:pt x="514" y="498"/>
                  </a:lnTo>
                  <a:lnTo>
                    <a:pt x="533" y="461"/>
                  </a:lnTo>
                  <a:lnTo>
                    <a:pt x="550" y="423"/>
                  </a:lnTo>
                  <a:lnTo>
                    <a:pt x="566" y="385"/>
                  </a:lnTo>
                  <a:lnTo>
                    <a:pt x="580" y="345"/>
                  </a:lnTo>
                  <a:lnTo>
                    <a:pt x="593" y="304"/>
                  </a:lnTo>
                  <a:lnTo>
                    <a:pt x="604" y="262"/>
                  </a:lnTo>
                  <a:lnTo>
                    <a:pt x="613" y="219"/>
                  </a:lnTo>
                  <a:lnTo>
                    <a:pt x="621" y="176"/>
                  </a:lnTo>
                  <a:lnTo>
                    <a:pt x="627" y="132"/>
                  </a:lnTo>
                  <a:lnTo>
                    <a:pt x="632" y="89"/>
                  </a:lnTo>
                  <a:lnTo>
                    <a:pt x="634" y="44"/>
                  </a:lnTo>
                  <a:lnTo>
                    <a:pt x="635" y="0"/>
                  </a:lnTo>
                  <a:lnTo>
                    <a:pt x="0" y="0"/>
                  </a:lnTo>
                  <a:lnTo>
                    <a:pt x="0" y="847"/>
                  </a:lnTo>
                  <a:moveTo>
                    <a:pt x="0" y="847"/>
                  </a:moveTo>
                  <a:lnTo>
                    <a:pt x="33" y="846"/>
                  </a:lnTo>
                  <a:lnTo>
                    <a:pt x="66" y="842"/>
                  </a:lnTo>
                  <a:lnTo>
                    <a:pt x="99" y="837"/>
                  </a:lnTo>
                  <a:lnTo>
                    <a:pt x="132" y="828"/>
                  </a:lnTo>
                  <a:lnTo>
                    <a:pt x="164" y="818"/>
                  </a:lnTo>
                  <a:lnTo>
                    <a:pt x="196" y="806"/>
                  </a:lnTo>
                  <a:lnTo>
                    <a:pt x="228" y="791"/>
                  </a:lnTo>
                  <a:lnTo>
                    <a:pt x="258" y="774"/>
                  </a:lnTo>
                  <a:lnTo>
                    <a:pt x="288" y="755"/>
                  </a:lnTo>
                  <a:lnTo>
                    <a:pt x="318" y="734"/>
                  </a:lnTo>
                  <a:lnTo>
                    <a:pt x="346" y="710"/>
                  </a:lnTo>
                  <a:lnTo>
                    <a:pt x="373" y="685"/>
                  </a:lnTo>
                  <a:lnTo>
                    <a:pt x="400" y="658"/>
                  </a:lnTo>
                  <a:lnTo>
                    <a:pt x="425" y="629"/>
                  </a:lnTo>
                  <a:lnTo>
                    <a:pt x="449" y="599"/>
                  </a:lnTo>
                  <a:lnTo>
                    <a:pt x="472" y="567"/>
                  </a:lnTo>
                  <a:lnTo>
                    <a:pt x="493" y="533"/>
                  </a:lnTo>
                  <a:lnTo>
                    <a:pt x="514" y="498"/>
                  </a:lnTo>
                  <a:lnTo>
                    <a:pt x="533" y="461"/>
                  </a:lnTo>
                  <a:lnTo>
                    <a:pt x="550" y="423"/>
                  </a:lnTo>
                  <a:lnTo>
                    <a:pt x="566" y="385"/>
                  </a:lnTo>
                  <a:lnTo>
                    <a:pt x="580" y="345"/>
                  </a:lnTo>
                  <a:lnTo>
                    <a:pt x="593" y="304"/>
                  </a:lnTo>
                  <a:lnTo>
                    <a:pt x="604" y="262"/>
                  </a:lnTo>
                  <a:lnTo>
                    <a:pt x="613" y="219"/>
                  </a:lnTo>
                  <a:lnTo>
                    <a:pt x="621" y="176"/>
                  </a:lnTo>
                  <a:lnTo>
                    <a:pt x="627" y="132"/>
                  </a:lnTo>
                  <a:lnTo>
                    <a:pt x="632" y="89"/>
                  </a:lnTo>
                  <a:lnTo>
                    <a:pt x="634" y="44"/>
                  </a:lnTo>
                  <a:lnTo>
                    <a:pt x="635" y="0"/>
                  </a:lnTo>
                </a:path>
              </a:pathLst>
            </a:custGeom>
            <a:noFill/>
            <a:ln w="9360">
              <a:solidFill>
                <a:srgbClr val="99cc00"/>
              </a:solidFill>
              <a:miter/>
              <a:head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8" name="CustomShape 18"/>
            <p:cNvSpPr/>
            <p:nvPr/>
          </p:nvSpPr>
          <p:spPr>
            <a:xfrm>
              <a:off x="5410080" y="4038120"/>
              <a:ext cx="914400" cy="609840"/>
            </a:xfrm>
            <a:custGeom>
              <a:avLst/>
              <a:gdLst/>
              <a:ahLst/>
              <a:rect l="0" t="0" r="r" b="b"/>
              <a:pathLst>
                <a:path w="1271" h="848">
                  <a:moveTo>
                    <a:pt x="0" y="0"/>
                  </a:moveTo>
                  <a:lnTo>
                    <a:pt x="66" y="1"/>
                  </a:lnTo>
                  <a:lnTo>
                    <a:pt x="133" y="5"/>
                  </a:lnTo>
                  <a:lnTo>
                    <a:pt x="199" y="10"/>
                  </a:lnTo>
                  <a:lnTo>
                    <a:pt x="264" y="19"/>
                  </a:lnTo>
                  <a:lnTo>
                    <a:pt x="329" y="29"/>
                  </a:lnTo>
                  <a:lnTo>
                    <a:pt x="392" y="41"/>
                  </a:lnTo>
                  <a:lnTo>
                    <a:pt x="455" y="56"/>
                  </a:lnTo>
                  <a:lnTo>
                    <a:pt x="517" y="73"/>
                  </a:lnTo>
                  <a:lnTo>
                    <a:pt x="577" y="92"/>
                  </a:lnTo>
                  <a:lnTo>
                    <a:pt x="635" y="113"/>
                  </a:lnTo>
                  <a:lnTo>
                    <a:pt x="692" y="137"/>
                  </a:lnTo>
                  <a:lnTo>
                    <a:pt x="746" y="162"/>
                  </a:lnTo>
                  <a:lnTo>
                    <a:pt x="799" y="189"/>
                  </a:lnTo>
                  <a:lnTo>
                    <a:pt x="850" y="218"/>
                  </a:lnTo>
                  <a:lnTo>
                    <a:pt x="898" y="248"/>
                  </a:lnTo>
                  <a:lnTo>
                    <a:pt x="944" y="280"/>
                  </a:lnTo>
                  <a:lnTo>
                    <a:pt x="987" y="314"/>
                  </a:lnTo>
                  <a:lnTo>
                    <a:pt x="1027" y="349"/>
                  </a:lnTo>
                  <a:lnTo>
                    <a:pt x="1065" y="386"/>
                  </a:lnTo>
                  <a:lnTo>
                    <a:pt x="1100" y="424"/>
                  </a:lnTo>
                  <a:lnTo>
                    <a:pt x="1132" y="462"/>
                  </a:lnTo>
                  <a:lnTo>
                    <a:pt x="1160" y="502"/>
                  </a:lnTo>
                  <a:lnTo>
                    <a:pt x="1186" y="543"/>
                  </a:lnTo>
                  <a:lnTo>
                    <a:pt x="1208" y="585"/>
                  </a:lnTo>
                  <a:lnTo>
                    <a:pt x="1227" y="628"/>
                  </a:lnTo>
                  <a:lnTo>
                    <a:pt x="1242" y="671"/>
                  </a:lnTo>
                  <a:lnTo>
                    <a:pt x="1254" y="715"/>
                  </a:lnTo>
                  <a:lnTo>
                    <a:pt x="1263" y="758"/>
                  </a:lnTo>
                  <a:lnTo>
                    <a:pt x="1268" y="803"/>
                  </a:lnTo>
                  <a:lnTo>
                    <a:pt x="1270" y="847"/>
                  </a:lnTo>
                  <a:lnTo>
                    <a:pt x="0" y="847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66" y="1"/>
                  </a:lnTo>
                  <a:lnTo>
                    <a:pt x="133" y="5"/>
                  </a:lnTo>
                  <a:lnTo>
                    <a:pt x="199" y="10"/>
                  </a:lnTo>
                  <a:lnTo>
                    <a:pt x="264" y="19"/>
                  </a:lnTo>
                  <a:lnTo>
                    <a:pt x="329" y="29"/>
                  </a:lnTo>
                  <a:lnTo>
                    <a:pt x="392" y="41"/>
                  </a:lnTo>
                  <a:lnTo>
                    <a:pt x="455" y="56"/>
                  </a:lnTo>
                  <a:lnTo>
                    <a:pt x="517" y="73"/>
                  </a:lnTo>
                  <a:lnTo>
                    <a:pt x="577" y="92"/>
                  </a:lnTo>
                  <a:lnTo>
                    <a:pt x="635" y="113"/>
                  </a:lnTo>
                  <a:lnTo>
                    <a:pt x="692" y="137"/>
                  </a:lnTo>
                  <a:lnTo>
                    <a:pt x="746" y="162"/>
                  </a:lnTo>
                  <a:lnTo>
                    <a:pt x="799" y="189"/>
                  </a:lnTo>
                  <a:lnTo>
                    <a:pt x="850" y="218"/>
                  </a:lnTo>
                  <a:lnTo>
                    <a:pt x="898" y="248"/>
                  </a:lnTo>
                  <a:lnTo>
                    <a:pt x="944" y="280"/>
                  </a:lnTo>
                  <a:lnTo>
                    <a:pt x="987" y="314"/>
                  </a:lnTo>
                  <a:lnTo>
                    <a:pt x="1027" y="349"/>
                  </a:lnTo>
                  <a:lnTo>
                    <a:pt x="1065" y="386"/>
                  </a:lnTo>
                  <a:lnTo>
                    <a:pt x="1100" y="424"/>
                  </a:lnTo>
                  <a:lnTo>
                    <a:pt x="1132" y="462"/>
                  </a:lnTo>
                  <a:lnTo>
                    <a:pt x="1160" y="502"/>
                  </a:lnTo>
                  <a:lnTo>
                    <a:pt x="1186" y="543"/>
                  </a:lnTo>
                  <a:lnTo>
                    <a:pt x="1208" y="585"/>
                  </a:lnTo>
                  <a:lnTo>
                    <a:pt x="1227" y="628"/>
                  </a:lnTo>
                  <a:lnTo>
                    <a:pt x="1242" y="671"/>
                  </a:lnTo>
                  <a:lnTo>
                    <a:pt x="1254" y="715"/>
                  </a:lnTo>
                  <a:lnTo>
                    <a:pt x="1263" y="758"/>
                  </a:lnTo>
                  <a:lnTo>
                    <a:pt x="1268" y="803"/>
                  </a:lnTo>
                  <a:lnTo>
                    <a:pt x="1270" y="847"/>
                  </a:lnTo>
                </a:path>
              </a:pathLst>
            </a:custGeom>
            <a:noFill/>
            <a:ln w="9360">
              <a:solidFill>
                <a:srgbClr val="99cc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049" name="Group 19"/>
          <p:cNvGrpSpPr/>
          <p:nvPr/>
        </p:nvGrpSpPr>
        <p:grpSpPr>
          <a:xfrm>
            <a:off x="5350320" y="4038120"/>
            <a:ext cx="1736280" cy="1981440"/>
            <a:chOff x="5350320" y="4038120"/>
            <a:chExt cx="1736280" cy="1981440"/>
          </a:xfrm>
        </p:grpSpPr>
        <p:grpSp>
          <p:nvGrpSpPr>
            <p:cNvPr id="1050" name="Group 20"/>
            <p:cNvGrpSpPr/>
            <p:nvPr/>
          </p:nvGrpSpPr>
          <p:grpSpPr>
            <a:xfrm>
              <a:off x="5350320" y="4038120"/>
              <a:ext cx="1202400" cy="1981440"/>
              <a:chOff x="5350320" y="4038120"/>
              <a:chExt cx="1202400" cy="1981440"/>
            </a:xfrm>
          </p:grpSpPr>
          <p:sp>
            <p:nvSpPr>
              <p:cNvPr id="1051" name="CustomShape 21"/>
              <p:cNvSpPr/>
              <p:nvPr/>
            </p:nvSpPr>
            <p:spPr>
              <a:xfrm rot="19048200">
                <a:off x="5486040" y="4952880"/>
                <a:ext cx="533520" cy="609840"/>
              </a:xfrm>
              <a:custGeom>
                <a:avLst/>
                <a:gdLst/>
                <a:ahLst/>
                <a:rect l="l" t="t" r="r" b="b"/>
                <a:pathLst>
                  <a:path w="288" h="288">
                    <a:moveTo>
                      <a:pt x="0" y="288"/>
                    </a:moveTo>
                    <a:lnTo>
                      <a:pt x="0" y="0"/>
                    </a:lnTo>
                    <a:lnTo>
                      <a:pt x="288" y="0"/>
                    </a:lnTo>
                    <a:lnTo>
                      <a:pt x="288" y="288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3333cc"/>
              </a:solidFill>
              <a:ln w="19080">
                <a:solidFill>
                  <a:srgbClr val="0000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2" name="CustomShape 22"/>
              <p:cNvSpPr/>
              <p:nvPr/>
            </p:nvSpPr>
            <p:spPr>
              <a:xfrm>
                <a:off x="6095520" y="4799880"/>
                <a:ext cx="457200" cy="609840"/>
              </a:xfrm>
              <a:custGeom>
                <a:avLst/>
                <a:gdLst/>
                <a:ahLst/>
                <a:rect l="0" t="0" r="r" b="b"/>
                <a:pathLst>
                  <a:path w="636" h="848">
                    <a:moveTo>
                      <a:pt x="0" y="847"/>
                    </a:moveTo>
                    <a:lnTo>
                      <a:pt x="33" y="846"/>
                    </a:lnTo>
                    <a:lnTo>
                      <a:pt x="66" y="842"/>
                    </a:lnTo>
                    <a:lnTo>
                      <a:pt x="99" y="837"/>
                    </a:lnTo>
                    <a:lnTo>
                      <a:pt x="132" y="828"/>
                    </a:lnTo>
                    <a:lnTo>
                      <a:pt x="164" y="818"/>
                    </a:lnTo>
                    <a:lnTo>
                      <a:pt x="196" y="806"/>
                    </a:lnTo>
                    <a:lnTo>
                      <a:pt x="228" y="791"/>
                    </a:lnTo>
                    <a:lnTo>
                      <a:pt x="258" y="774"/>
                    </a:lnTo>
                    <a:lnTo>
                      <a:pt x="288" y="755"/>
                    </a:lnTo>
                    <a:lnTo>
                      <a:pt x="318" y="734"/>
                    </a:lnTo>
                    <a:lnTo>
                      <a:pt x="346" y="710"/>
                    </a:lnTo>
                    <a:lnTo>
                      <a:pt x="373" y="685"/>
                    </a:lnTo>
                    <a:lnTo>
                      <a:pt x="400" y="658"/>
                    </a:lnTo>
                    <a:lnTo>
                      <a:pt x="425" y="629"/>
                    </a:lnTo>
                    <a:lnTo>
                      <a:pt x="449" y="599"/>
                    </a:lnTo>
                    <a:lnTo>
                      <a:pt x="472" y="567"/>
                    </a:lnTo>
                    <a:lnTo>
                      <a:pt x="493" y="533"/>
                    </a:lnTo>
                    <a:lnTo>
                      <a:pt x="514" y="498"/>
                    </a:lnTo>
                    <a:lnTo>
                      <a:pt x="533" y="461"/>
                    </a:lnTo>
                    <a:lnTo>
                      <a:pt x="550" y="423"/>
                    </a:lnTo>
                    <a:lnTo>
                      <a:pt x="566" y="385"/>
                    </a:lnTo>
                    <a:lnTo>
                      <a:pt x="580" y="345"/>
                    </a:lnTo>
                    <a:lnTo>
                      <a:pt x="593" y="304"/>
                    </a:lnTo>
                    <a:lnTo>
                      <a:pt x="604" y="262"/>
                    </a:lnTo>
                    <a:lnTo>
                      <a:pt x="613" y="219"/>
                    </a:lnTo>
                    <a:lnTo>
                      <a:pt x="621" y="176"/>
                    </a:lnTo>
                    <a:lnTo>
                      <a:pt x="627" y="132"/>
                    </a:lnTo>
                    <a:lnTo>
                      <a:pt x="632" y="89"/>
                    </a:lnTo>
                    <a:lnTo>
                      <a:pt x="634" y="44"/>
                    </a:lnTo>
                    <a:lnTo>
                      <a:pt x="635" y="0"/>
                    </a:lnTo>
                    <a:lnTo>
                      <a:pt x="0" y="0"/>
                    </a:lnTo>
                    <a:lnTo>
                      <a:pt x="0" y="847"/>
                    </a:lnTo>
                    <a:moveTo>
                      <a:pt x="0" y="847"/>
                    </a:moveTo>
                    <a:lnTo>
                      <a:pt x="33" y="846"/>
                    </a:lnTo>
                    <a:lnTo>
                      <a:pt x="66" y="842"/>
                    </a:lnTo>
                    <a:lnTo>
                      <a:pt x="99" y="837"/>
                    </a:lnTo>
                    <a:lnTo>
                      <a:pt x="132" y="828"/>
                    </a:lnTo>
                    <a:lnTo>
                      <a:pt x="164" y="818"/>
                    </a:lnTo>
                    <a:lnTo>
                      <a:pt x="196" y="806"/>
                    </a:lnTo>
                    <a:lnTo>
                      <a:pt x="228" y="791"/>
                    </a:lnTo>
                    <a:lnTo>
                      <a:pt x="258" y="774"/>
                    </a:lnTo>
                    <a:lnTo>
                      <a:pt x="288" y="755"/>
                    </a:lnTo>
                    <a:lnTo>
                      <a:pt x="318" y="734"/>
                    </a:lnTo>
                    <a:lnTo>
                      <a:pt x="346" y="710"/>
                    </a:lnTo>
                    <a:lnTo>
                      <a:pt x="373" y="685"/>
                    </a:lnTo>
                    <a:lnTo>
                      <a:pt x="400" y="658"/>
                    </a:lnTo>
                    <a:lnTo>
                      <a:pt x="425" y="629"/>
                    </a:lnTo>
                    <a:lnTo>
                      <a:pt x="449" y="599"/>
                    </a:lnTo>
                    <a:lnTo>
                      <a:pt x="472" y="567"/>
                    </a:lnTo>
                    <a:lnTo>
                      <a:pt x="493" y="533"/>
                    </a:lnTo>
                    <a:lnTo>
                      <a:pt x="514" y="498"/>
                    </a:lnTo>
                    <a:lnTo>
                      <a:pt x="533" y="461"/>
                    </a:lnTo>
                    <a:lnTo>
                      <a:pt x="550" y="423"/>
                    </a:lnTo>
                    <a:lnTo>
                      <a:pt x="566" y="385"/>
                    </a:lnTo>
                    <a:lnTo>
                      <a:pt x="580" y="345"/>
                    </a:lnTo>
                    <a:lnTo>
                      <a:pt x="593" y="304"/>
                    </a:lnTo>
                    <a:lnTo>
                      <a:pt x="604" y="262"/>
                    </a:lnTo>
                    <a:lnTo>
                      <a:pt x="613" y="219"/>
                    </a:lnTo>
                    <a:lnTo>
                      <a:pt x="621" y="176"/>
                    </a:lnTo>
                    <a:lnTo>
                      <a:pt x="627" y="132"/>
                    </a:lnTo>
                    <a:lnTo>
                      <a:pt x="632" y="89"/>
                    </a:lnTo>
                    <a:lnTo>
                      <a:pt x="634" y="44"/>
                    </a:lnTo>
                    <a:lnTo>
                      <a:pt x="635" y="0"/>
                    </a:lnTo>
                  </a:path>
                </a:pathLst>
              </a:custGeom>
              <a:noFill/>
              <a:ln w="9360">
                <a:solidFill>
                  <a:srgbClr val="99cc00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3" name="CustomShape 23"/>
              <p:cNvSpPr/>
              <p:nvPr/>
            </p:nvSpPr>
            <p:spPr>
              <a:xfrm>
                <a:off x="5486400" y="4038120"/>
                <a:ext cx="914400" cy="609840"/>
              </a:xfrm>
              <a:custGeom>
                <a:avLst/>
                <a:gdLst/>
                <a:ahLst/>
                <a:rect l="0" t="0" r="r" b="b"/>
                <a:pathLst>
                  <a:path w="1271" h="848">
                    <a:moveTo>
                      <a:pt x="0" y="0"/>
                    </a:moveTo>
                    <a:lnTo>
                      <a:pt x="66" y="1"/>
                    </a:lnTo>
                    <a:lnTo>
                      <a:pt x="133" y="5"/>
                    </a:lnTo>
                    <a:lnTo>
                      <a:pt x="199" y="10"/>
                    </a:lnTo>
                    <a:lnTo>
                      <a:pt x="264" y="19"/>
                    </a:lnTo>
                    <a:lnTo>
                      <a:pt x="329" y="29"/>
                    </a:lnTo>
                    <a:lnTo>
                      <a:pt x="392" y="41"/>
                    </a:lnTo>
                    <a:lnTo>
                      <a:pt x="455" y="56"/>
                    </a:lnTo>
                    <a:lnTo>
                      <a:pt x="517" y="73"/>
                    </a:lnTo>
                    <a:lnTo>
                      <a:pt x="577" y="92"/>
                    </a:lnTo>
                    <a:lnTo>
                      <a:pt x="635" y="113"/>
                    </a:lnTo>
                    <a:lnTo>
                      <a:pt x="692" y="137"/>
                    </a:lnTo>
                    <a:lnTo>
                      <a:pt x="746" y="162"/>
                    </a:lnTo>
                    <a:lnTo>
                      <a:pt x="799" y="189"/>
                    </a:lnTo>
                    <a:lnTo>
                      <a:pt x="850" y="218"/>
                    </a:lnTo>
                    <a:lnTo>
                      <a:pt x="898" y="248"/>
                    </a:lnTo>
                    <a:lnTo>
                      <a:pt x="944" y="280"/>
                    </a:lnTo>
                    <a:lnTo>
                      <a:pt x="987" y="314"/>
                    </a:lnTo>
                    <a:lnTo>
                      <a:pt x="1027" y="349"/>
                    </a:lnTo>
                    <a:lnTo>
                      <a:pt x="1065" y="386"/>
                    </a:lnTo>
                    <a:lnTo>
                      <a:pt x="1100" y="424"/>
                    </a:lnTo>
                    <a:lnTo>
                      <a:pt x="1132" y="462"/>
                    </a:lnTo>
                    <a:lnTo>
                      <a:pt x="1160" y="502"/>
                    </a:lnTo>
                    <a:lnTo>
                      <a:pt x="1186" y="543"/>
                    </a:lnTo>
                    <a:lnTo>
                      <a:pt x="1208" y="585"/>
                    </a:lnTo>
                    <a:lnTo>
                      <a:pt x="1227" y="628"/>
                    </a:lnTo>
                    <a:lnTo>
                      <a:pt x="1242" y="671"/>
                    </a:lnTo>
                    <a:lnTo>
                      <a:pt x="1254" y="715"/>
                    </a:lnTo>
                    <a:lnTo>
                      <a:pt x="1263" y="758"/>
                    </a:lnTo>
                    <a:lnTo>
                      <a:pt x="1268" y="803"/>
                    </a:lnTo>
                    <a:lnTo>
                      <a:pt x="1270" y="847"/>
                    </a:lnTo>
                    <a:lnTo>
                      <a:pt x="0" y="847"/>
                    </a:lnTo>
                    <a:lnTo>
                      <a:pt x="0" y="0"/>
                    </a:lnTo>
                    <a:moveTo>
                      <a:pt x="0" y="0"/>
                    </a:moveTo>
                    <a:lnTo>
                      <a:pt x="66" y="1"/>
                    </a:lnTo>
                    <a:lnTo>
                      <a:pt x="133" y="5"/>
                    </a:lnTo>
                    <a:lnTo>
                      <a:pt x="199" y="10"/>
                    </a:lnTo>
                    <a:lnTo>
                      <a:pt x="264" y="19"/>
                    </a:lnTo>
                    <a:lnTo>
                      <a:pt x="329" y="29"/>
                    </a:lnTo>
                    <a:lnTo>
                      <a:pt x="392" y="41"/>
                    </a:lnTo>
                    <a:lnTo>
                      <a:pt x="455" y="56"/>
                    </a:lnTo>
                    <a:lnTo>
                      <a:pt x="517" y="73"/>
                    </a:lnTo>
                    <a:lnTo>
                      <a:pt x="577" y="92"/>
                    </a:lnTo>
                    <a:lnTo>
                      <a:pt x="635" y="113"/>
                    </a:lnTo>
                    <a:lnTo>
                      <a:pt x="692" y="137"/>
                    </a:lnTo>
                    <a:lnTo>
                      <a:pt x="746" y="162"/>
                    </a:lnTo>
                    <a:lnTo>
                      <a:pt x="799" y="189"/>
                    </a:lnTo>
                    <a:lnTo>
                      <a:pt x="850" y="218"/>
                    </a:lnTo>
                    <a:lnTo>
                      <a:pt x="898" y="248"/>
                    </a:lnTo>
                    <a:lnTo>
                      <a:pt x="944" y="280"/>
                    </a:lnTo>
                    <a:lnTo>
                      <a:pt x="987" y="314"/>
                    </a:lnTo>
                    <a:lnTo>
                      <a:pt x="1027" y="349"/>
                    </a:lnTo>
                    <a:lnTo>
                      <a:pt x="1065" y="386"/>
                    </a:lnTo>
                    <a:lnTo>
                      <a:pt x="1100" y="424"/>
                    </a:lnTo>
                    <a:lnTo>
                      <a:pt x="1132" y="462"/>
                    </a:lnTo>
                    <a:lnTo>
                      <a:pt x="1160" y="502"/>
                    </a:lnTo>
                    <a:lnTo>
                      <a:pt x="1186" y="543"/>
                    </a:lnTo>
                    <a:lnTo>
                      <a:pt x="1208" y="585"/>
                    </a:lnTo>
                    <a:lnTo>
                      <a:pt x="1227" y="628"/>
                    </a:lnTo>
                    <a:lnTo>
                      <a:pt x="1242" y="671"/>
                    </a:lnTo>
                    <a:lnTo>
                      <a:pt x="1254" y="715"/>
                    </a:lnTo>
                    <a:lnTo>
                      <a:pt x="1263" y="758"/>
                    </a:lnTo>
                    <a:lnTo>
                      <a:pt x="1268" y="803"/>
                    </a:lnTo>
                    <a:lnTo>
                      <a:pt x="1270" y="847"/>
                    </a:lnTo>
                  </a:path>
                </a:pathLst>
              </a:custGeom>
              <a:noFill/>
              <a:ln w="9360">
                <a:solidFill>
                  <a:srgbClr val="99cc00"/>
                </a:solidFill>
                <a:miter/>
                <a:head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054" name="Line 24"/>
            <p:cNvSpPr/>
            <p:nvPr/>
          </p:nvSpPr>
          <p:spPr>
            <a:xfrm>
              <a:off x="5715000" y="5638680"/>
              <a:ext cx="1371600" cy="0"/>
            </a:xfrm>
            <a:prstGeom prst="line">
              <a:avLst/>
            </a:prstGeom>
            <a:ln w="12600">
              <a:solidFill>
                <a:srgbClr val="99cc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5" name="Line 25"/>
            <p:cNvSpPr/>
            <p:nvPr/>
          </p:nvSpPr>
          <p:spPr>
            <a:xfrm flipV="1">
              <a:off x="5715000" y="4114440"/>
              <a:ext cx="0" cy="1523880"/>
            </a:xfrm>
            <a:prstGeom prst="line">
              <a:avLst/>
            </a:prstGeom>
            <a:ln w="12600">
              <a:solidFill>
                <a:srgbClr val="99cc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iming>
    <p:tnLst>
      <p:par>
        <p:cTn id="433" dur="indefinite" restart="never" nodeType="tmRoot">
          <p:childTnLst>
            <p:seq>
              <p:cTn id="434" dur="indefinite" nodeType="mainSeq">
                <p:childTnLst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 additive="repl">
                                        <p:cTn id="443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set>
                                <p:cBhvr>
                                  <p:cTn id="444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038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9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set>
                                <p:cBhvr>
                                  <p:cTn id="451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049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56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set>
                                <p:cBhvr>
                                  <p:cTn id="457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037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CustomShape 1"/>
          <p:cNvSpPr/>
          <p:nvPr/>
        </p:nvSpPr>
        <p:spPr>
          <a:xfrm>
            <a:off x="3581280" y="990720"/>
            <a:ext cx="1524240" cy="11430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57" name="CustomShape 2"/>
          <p:cNvSpPr/>
          <p:nvPr/>
        </p:nvSpPr>
        <p:spPr>
          <a:xfrm>
            <a:off x="3581280" y="1066680"/>
            <a:ext cx="1828800" cy="91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cos</a:t>
            </a: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  -sin</a:t>
            </a: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0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sin</a:t>
            </a: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   cos</a:t>
            </a: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0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0         0       1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8" name="CustomShape 3"/>
          <p:cNvSpPr/>
          <p:nvPr/>
        </p:nvSpPr>
        <p:spPr>
          <a:xfrm>
            <a:off x="1905120" y="990720"/>
            <a:ext cx="1447560" cy="11430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59" name="CustomShape 4"/>
          <p:cNvSpPr/>
          <p:nvPr/>
        </p:nvSpPr>
        <p:spPr>
          <a:xfrm>
            <a:off x="455040" y="1066680"/>
            <a:ext cx="1287360" cy="91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Sx     0      0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Sy     0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0      0      1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0" name="CustomShape 5"/>
          <p:cNvSpPr/>
          <p:nvPr/>
        </p:nvSpPr>
        <p:spPr>
          <a:xfrm>
            <a:off x="457200" y="990720"/>
            <a:ext cx="1295280" cy="11430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61" name="CustomShape 6"/>
          <p:cNvSpPr/>
          <p:nvPr/>
        </p:nvSpPr>
        <p:spPr>
          <a:xfrm>
            <a:off x="1981080" y="1143000"/>
            <a:ext cx="1219320" cy="793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>
              <a:lnSpc>
                <a:spcPct val="50000"/>
              </a:lnSpc>
              <a:spcBef>
                <a:spcPts val="1123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1     0     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x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lnSpc>
                <a:spcPct val="50000"/>
              </a:lnSpc>
              <a:spcBef>
                <a:spcPts val="1123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1     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y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lnSpc>
                <a:spcPct val="50000"/>
              </a:lnSpc>
              <a:spcBef>
                <a:spcPts val="1123"/>
              </a:spcBef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0     0     1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2" name="CustomShape 7"/>
          <p:cNvSpPr/>
          <p:nvPr/>
        </p:nvSpPr>
        <p:spPr>
          <a:xfrm>
            <a:off x="1698480" y="1371600"/>
            <a:ext cx="358920" cy="581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998"/>
              </a:spcBef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3" name="CustomShape 8"/>
          <p:cNvSpPr/>
          <p:nvPr/>
        </p:nvSpPr>
        <p:spPr>
          <a:xfrm>
            <a:off x="3352680" y="1371600"/>
            <a:ext cx="358920" cy="581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998"/>
              </a:spcBef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4" name="CustomShape 9"/>
          <p:cNvSpPr/>
          <p:nvPr/>
        </p:nvSpPr>
        <p:spPr>
          <a:xfrm>
            <a:off x="901440" y="422280"/>
            <a:ext cx="343908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S         .        T         .       R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5" name="CustomShape 10"/>
          <p:cNvSpPr/>
          <p:nvPr/>
        </p:nvSpPr>
        <p:spPr>
          <a:xfrm>
            <a:off x="1905120" y="2362320"/>
            <a:ext cx="1752480" cy="11430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66" name="CustomShape 11"/>
          <p:cNvSpPr/>
          <p:nvPr/>
        </p:nvSpPr>
        <p:spPr>
          <a:xfrm>
            <a:off x="1981080" y="2438280"/>
            <a:ext cx="2971800" cy="923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7200"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cos</a:t>
            </a: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  -sin</a:t>
            </a: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x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sin</a:t>
            </a: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   cos</a:t>
            </a: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y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7200"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0         0       1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7" name="CustomShape 12"/>
          <p:cNvSpPr/>
          <p:nvPr/>
        </p:nvSpPr>
        <p:spPr>
          <a:xfrm>
            <a:off x="455040" y="2438280"/>
            <a:ext cx="1287360" cy="91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Sx     0      0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Sy     0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0      0      1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8" name="CustomShape 13"/>
          <p:cNvSpPr/>
          <p:nvPr/>
        </p:nvSpPr>
        <p:spPr>
          <a:xfrm>
            <a:off x="457200" y="2362320"/>
            <a:ext cx="1295280" cy="11430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69" name="CustomShape 14"/>
          <p:cNvSpPr/>
          <p:nvPr/>
        </p:nvSpPr>
        <p:spPr>
          <a:xfrm>
            <a:off x="1698480" y="2743200"/>
            <a:ext cx="358920" cy="581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998"/>
              </a:spcBef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0" name="CustomShape 15"/>
          <p:cNvSpPr/>
          <p:nvPr/>
        </p:nvSpPr>
        <p:spPr>
          <a:xfrm>
            <a:off x="533520" y="3733920"/>
            <a:ext cx="3047760" cy="923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Sxcos</a:t>
            </a: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Sx(-sin</a:t>
            </a: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Sx 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x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    Sy sin</a:t>
            </a: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Sy cos</a:t>
            </a: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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Sy t</a:t>
            </a:r>
            <a:r>
              <a:rPr b="0" lang="en-US" sz="1800" spc="-1" strike="noStrike" baseline="-10000">
                <a:solidFill>
                  <a:srgbClr val="000000"/>
                </a:solidFill>
                <a:latin typeface="Times New Roman"/>
              </a:rPr>
              <a:t>y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0                0              1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1" name="CustomShape 16"/>
          <p:cNvSpPr/>
          <p:nvPr/>
        </p:nvSpPr>
        <p:spPr>
          <a:xfrm>
            <a:off x="533520" y="3657600"/>
            <a:ext cx="2743200" cy="11430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462" dur="indefinite" restart="never" nodeType="tmRoot">
          <p:childTnLst>
            <p:seq>
              <p:cTn id="46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CustomShape 1"/>
          <p:cNvSpPr/>
          <p:nvPr/>
        </p:nvSpPr>
        <p:spPr>
          <a:xfrm>
            <a:off x="685800" y="304920"/>
            <a:ext cx="7772400" cy="68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3333cc"/>
                </a:solidFill>
                <a:latin typeface="Times New Roman"/>
              </a:rPr>
              <a:t>Other transformations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3" name="CustomShape 2"/>
          <p:cNvSpPr/>
          <p:nvPr/>
        </p:nvSpPr>
        <p:spPr>
          <a:xfrm>
            <a:off x="685800" y="1143000"/>
            <a:ext cx="7772400" cy="495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Reflection: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    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x-axis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y-axis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074" name="Group 3"/>
          <p:cNvGrpSpPr/>
          <p:nvPr/>
        </p:nvGrpSpPr>
        <p:grpSpPr>
          <a:xfrm>
            <a:off x="762120" y="2362320"/>
            <a:ext cx="3276360" cy="2895480"/>
            <a:chOff x="762120" y="2362320"/>
            <a:chExt cx="3276360" cy="2895480"/>
          </a:xfrm>
        </p:grpSpPr>
        <p:sp>
          <p:nvSpPr>
            <p:cNvPr id="1075" name="Line 4"/>
            <p:cNvSpPr/>
            <p:nvPr/>
          </p:nvSpPr>
          <p:spPr>
            <a:xfrm>
              <a:off x="2362320" y="2362320"/>
              <a:ext cx="0" cy="289548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6" name="Line 5"/>
            <p:cNvSpPr/>
            <p:nvPr/>
          </p:nvSpPr>
          <p:spPr>
            <a:xfrm>
              <a:off x="762120" y="3810240"/>
              <a:ext cx="3276360" cy="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mc:AlternateContent>
        <mc:Choice xmlns:a14="http://schemas.microsoft.com/office/drawing/2010/main" Requires="a14">
          <p:sp>
            <p:nvSpPr>
              <p:cNvPr id="1077" name="Formula 6"/>
              <p:cNvSpPr txBox="1"/>
              <p:nvPr/>
            </p:nvSpPr>
            <p:spPr>
              <a:xfrm>
                <a:off x="1143000" y="2768760"/>
                <a:ext cx="774720" cy="736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1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−</m:t>
                              </m:r>
                              <m:r>
                                <m:t xml:space="preserve">1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p:grpSp>
        <p:nvGrpSpPr>
          <p:cNvPr id="1078" name="Group 7"/>
          <p:cNvGrpSpPr/>
          <p:nvPr/>
        </p:nvGrpSpPr>
        <p:grpSpPr>
          <a:xfrm>
            <a:off x="5029200" y="2362320"/>
            <a:ext cx="3276360" cy="2895480"/>
            <a:chOff x="5029200" y="2362320"/>
            <a:chExt cx="3276360" cy="2895480"/>
          </a:xfrm>
        </p:grpSpPr>
        <p:sp>
          <p:nvSpPr>
            <p:cNvPr id="1079" name="Line 8"/>
            <p:cNvSpPr/>
            <p:nvPr/>
          </p:nvSpPr>
          <p:spPr>
            <a:xfrm>
              <a:off x="6629400" y="2362320"/>
              <a:ext cx="0" cy="289548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0" name="Line 9"/>
            <p:cNvSpPr/>
            <p:nvPr/>
          </p:nvSpPr>
          <p:spPr>
            <a:xfrm>
              <a:off x="5029200" y="3810240"/>
              <a:ext cx="3276360" cy="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mc:AlternateContent>
        <mc:Choice xmlns:a14="http://schemas.microsoft.com/office/drawing/2010/main" Requires="a14">
          <p:sp>
            <p:nvSpPr>
              <p:cNvPr id="1081" name="Formula 10"/>
              <p:cNvSpPr txBox="1"/>
              <p:nvPr/>
            </p:nvSpPr>
            <p:spPr>
              <a:xfrm>
                <a:off x="6997680" y="4114800"/>
                <a:ext cx="774720" cy="736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−</m:t>
                              </m:r>
                              <m:r>
                                <m:t xml:space="preserve">1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p:grpSp>
        <p:nvGrpSpPr>
          <p:cNvPr id="1082" name="Group 11"/>
          <p:cNvGrpSpPr/>
          <p:nvPr/>
        </p:nvGrpSpPr>
        <p:grpSpPr>
          <a:xfrm>
            <a:off x="2743200" y="2819520"/>
            <a:ext cx="685800" cy="685800"/>
            <a:chOff x="2743200" y="2819520"/>
            <a:chExt cx="685800" cy="685800"/>
          </a:xfrm>
        </p:grpSpPr>
        <p:sp>
          <p:nvSpPr>
            <p:cNvPr id="1083" name="CustomShape 12"/>
            <p:cNvSpPr/>
            <p:nvPr/>
          </p:nvSpPr>
          <p:spPr>
            <a:xfrm>
              <a:off x="2743200" y="281952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4" name="CustomShape 13"/>
            <p:cNvSpPr/>
            <p:nvPr/>
          </p:nvSpPr>
          <p:spPr>
            <a:xfrm>
              <a:off x="2914560" y="327672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5" name="CustomShape 14"/>
            <p:cNvSpPr/>
            <p:nvPr/>
          </p:nvSpPr>
          <p:spPr>
            <a:xfrm>
              <a:off x="2971800" y="304812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6" name="CustomShape 15"/>
            <p:cNvSpPr/>
            <p:nvPr/>
          </p:nvSpPr>
          <p:spPr>
            <a:xfrm>
              <a:off x="3124080" y="304812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7" name="CustomShape 16"/>
            <p:cNvSpPr/>
            <p:nvPr/>
          </p:nvSpPr>
          <p:spPr>
            <a:xfrm>
              <a:off x="2971800" y="312408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8" name="CustomShape 17"/>
            <p:cNvSpPr/>
            <p:nvPr/>
          </p:nvSpPr>
          <p:spPr>
            <a:xfrm>
              <a:off x="3124080" y="312408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089" name="Group 18"/>
          <p:cNvGrpSpPr/>
          <p:nvPr/>
        </p:nvGrpSpPr>
        <p:grpSpPr>
          <a:xfrm>
            <a:off x="2743200" y="4114440"/>
            <a:ext cx="685800" cy="685800"/>
            <a:chOff x="2743200" y="4114440"/>
            <a:chExt cx="685800" cy="685800"/>
          </a:xfrm>
        </p:grpSpPr>
        <p:sp>
          <p:nvSpPr>
            <p:cNvPr id="1090" name="CustomShape 19"/>
            <p:cNvSpPr/>
            <p:nvPr/>
          </p:nvSpPr>
          <p:spPr>
            <a:xfrm flipV="1">
              <a:off x="2743200" y="342828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1" name="CustomShape 20"/>
            <p:cNvSpPr/>
            <p:nvPr/>
          </p:nvSpPr>
          <p:spPr>
            <a:xfrm flipV="1">
              <a:off x="2914560" y="416484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2" name="CustomShape 21"/>
            <p:cNvSpPr/>
            <p:nvPr/>
          </p:nvSpPr>
          <p:spPr>
            <a:xfrm flipV="1">
              <a:off x="2971800" y="426672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3" name="CustomShape 22"/>
            <p:cNvSpPr/>
            <p:nvPr/>
          </p:nvSpPr>
          <p:spPr>
            <a:xfrm flipV="1">
              <a:off x="3124080" y="426672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4" name="CustomShape 23"/>
            <p:cNvSpPr/>
            <p:nvPr/>
          </p:nvSpPr>
          <p:spPr>
            <a:xfrm flipV="1">
              <a:off x="2971800" y="434304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5" name="CustomShape 24"/>
            <p:cNvSpPr/>
            <p:nvPr/>
          </p:nvSpPr>
          <p:spPr>
            <a:xfrm flipV="1">
              <a:off x="3124080" y="434304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096" name="Group 25"/>
          <p:cNvGrpSpPr/>
          <p:nvPr/>
        </p:nvGrpSpPr>
        <p:grpSpPr>
          <a:xfrm>
            <a:off x="7010280" y="2819520"/>
            <a:ext cx="685800" cy="685800"/>
            <a:chOff x="7010280" y="2819520"/>
            <a:chExt cx="685800" cy="685800"/>
          </a:xfrm>
        </p:grpSpPr>
        <p:sp>
          <p:nvSpPr>
            <p:cNvPr id="1097" name="CustomShape 26"/>
            <p:cNvSpPr/>
            <p:nvPr/>
          </p:nvSpPr>
          <p:spPr>
            <a:xfrm>
              <a:off x="7010280" y="281952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8" name="CustomShape 27"/>
            <p:cNvSpPr/>
            <p:nvPr/>
          </p:nvSpPr>
          <p:spPr>
            <a:xfrm>
              <a:off x="7181640" y="327672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9" name="CustomShape 28"/>
            <p:cNvSpPr/>
            <p:nvPr/>
          </p:nvSpPr>
          <p:spPr>
            <a:xfrm>
              <a:off x="7238880" y="304812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0" name="CustomShape 29"/>
            <p:cNvSpPr/>
            <p:nvPr/>
          </p:nvSpPr>
          <p:spPr>
            <a:xfrm>
              <a:off x="7391160" y="304812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1" name="CustomShape 30"/>
            <p:cNvSpPr/>
            <p:nvPr/>
          </p:nvSpPr>
          <p:spPr>
            <a:xfrm>
              <a:off x="7238880" y="312408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2" name="CustomShape 31"/>
            <p:cNvSpPr/>
            <p:nvPr/>
          </p:nvSpPr>
          <p:spPr>
            <a:xfrm>
              <a:off x="7391160" y="312408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03" name="Group 32"/>
          <p:cNvGrpSpPr/>
          <p:nvPr/>
        </p:nvGrpSpPr>
        <p:grpSpPr>
          <a:xfrm>
            <a:off x="5562360" y="2819520"/>
            <a:ext cx="685800" cy="685800"/>
            <a:chOff x="5562360" y="2819520"/>
            <a:chExt cx="685800" cy="685800"/>
          </a:xfrm>
        </p:grpSpPr>
        <p:sp>
          <p:nvSpPr>
            <p:cNvPr id="1104" name="CustomShape 33"/>
            <p:cNvSpPr/>
            <p:nvPr/>
          </p:nvSpPr>
          <p:spPr>
            <a:xfrm flipH="1">
              <a:off x="5562000" y="281952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5" name="CustomShape 34"/>
            <p:cNvSpPr/>
            <p:nvPr/>
          </p:nvSpPr>
          <p:spPr>
            <a:xfrm flipH="1">
              <a:off x="5721120" y="327672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6" name="CustomShape 35"/>
            <p:cNvSpPr/>
            <p:nvPr/>
          </p:nvSpPr>
          <p:spPr>
            <a:xfrm flipH="1">
              <a:off x="5943240" y="304812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7" name="CustomShape 36"/>
            <p:cNvSpPr/>
            <p:nvPr/>
          </p:nvSpPr>
          <p:spPr>
            <a:xfrm flipH="1">
              <a:off x="5790960" y="304812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8" name="CustomShape 37"/>
            <p:cNvSpPr/>
            <p:nvPr/>
          </p:nvSpPr>
          <p:spPr>
            <a:xfrm flipH="1">
              <a:off x="5943240" y="312408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9" name="CustomShape 38"/>
            <p:cNvSpPr/>
            <p:nvPr/>
          </p:nvSpPr>
          <p:spPr>
            <a:xfrm flipH="1">
              <a:off x="5790960" y="312408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iming>
    <p:tnLst>
      <p:par>
        <p:cTn id="464" dur="indefinite" restart="never" nodeType="tmRoot">
          <p:childTnLst>
            <p:seq>
              <p:cTn id="465" dur="indefinite" nodeType="mainSeq">
                <p:childTnLst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CustomShape 1"/>
          <p:cNvSpPr/>
          <p:nvPr/>
        </p:nvSpPr>
        <p:spPr>
          <a:xfrm>
            <a:off x="685800" y="304920"/>
            <a:ext cx="7772400" cy="68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Other transformations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1" name="CustomShape 2"/>
          <p:cNvSpPr/>
          <p:nvPr/>
        </p:nvSpPr>
        <p:spPr>
          <a:xfrm>
            <a:off x="685800" y="1143000"/>
            <a:ext cx="7772400" cy="495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Reflection: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     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origin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            line x=y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112" name="Group 3"/>
          <p:cNvGrpSpPr/>
          <p:nvPr/>
        </p:nvGrpSpPr>
        <p:grpSpPr>
          <a:xfrm>
            <a:off x="762120" y="2362320"/>
            <a:ext cx="3276360" cy="2895480"/>
            <a:chOff x="762120" y="2362320"/>
            <a:chExt cx="3276360" cy="2895480"/>
          </a:xfrm>
        </p:grpSpPr>
        <p:sp>
          <p:nvSpPr>
            <p:cNvPr id="1113" name="Line 4"/>
            <p:cNvSpPr/>
            <p:nvPr/>
          </p:nvSpPr>
          <p:spPr>
            <a:xfrm>
              <a:off x="2362320" y="2362320"/>
              <a:ext cx="0" cy="289548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4" name="Line 5"/>
            <p:cNvSpPr/>
            <p:nvPr/>
          </p:nvSpPr>
          <p:spPr>
            <a:xfrm>
              <a:off x="762120" y="3810240"/>
              <a:ext cx="3276360" cy="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mc:AlternateContent>
        <mc:Choice xmlns:a14="http://schemas.microsoft.com/office/drawing/2010/main" Requires="a14">
          <p:sp>
            <p:nvSpPr>
              <p:cNvPr id="1115" name="Formula 6"/>
              <p:cNvSpPr txBox="1"/>
              <p:nvPr/>
            </p:nvSpPr>
            <p:spPr>
              <a:xfrm>
                <a:off x="1143000" y="2692440"/>
                <a:ext cx="851040" cy="736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−</m:t>
                              </m:r>
                              <m:r>
                                <m:t xml:space="preserve">1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−</m:t>
                              </m:r>
                              <m:r>
                                <m:t xml:space="preserve">1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p:grpSp>
        <p:nvGrpSpPr>
          <p:cNvPr id="1116" name="Group 7"/>
          <p:cNvGrpSpPr/>
          <p:nvPr/>
        </p:nvGrpSpPr>
        <p:grpSpPr>
          <a:xfrm>
            <a:off x="5029200" y="2362320"/>
            <a:ext cx="3276360" cy="2895480"/>
            <a:chOff x="5029200" y="2362320"/>
            <a:chExt cx="3276360" cy="2895480"/>
          </a:xfrm>
        </p:grpSpPr>
        <p:sp>
          <p:nvSpPr>
            <p:cNvPr id="1117" name="Line 8"/>
            <p:cNvSpPr/>
            <p:nvPr/>
          </p:nvSpPr>
          <p:spPr>
            <a:xfrm>
              <a:off x="6629400" y="2362320"/>
              <a:ext cx="0" cy="289548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8" name="Line 9"/>
            <p:cNvSpPr/>
            <p:nvPr/>
          </p:nvSpPr>
          <p:spPr>
            <a:xfrm>
              <a:off x="5029200" y="3810240"/>
              <a:ext cx="3276360" cy="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mc:AlternateContent>
        <mc:Choice xmlns:a14="http://schemas.microsoft.com/office/drawing/2010/main" Requires="a14">
          <p:sp>
            <p:nvSpPr>
              <p:cNvPr id="1119" name="Formula 10"/>
              <p:cNvSpPr txBox="1"/>
              <p:nvPr/>
            </p:nvSpPr>
            <p:spPr>
              <a:xfrm>
                <a:off x="5486400" y="2666880"/>
                <a:ext cx="685800" cy="736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1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p:grpSp>
        <p:nvGrpSpPr>
          <p:cNvPr id="1120" name="Group 11"/>
          <p:cNvGrpSpPr/>
          <p:nvPr/>
        </p:nvGrpSpPr>
        <p:grpSpPr>
          <a:xfrm>
            <a:off x="2296440" y="2906640"/>
            <a:ext cx="968760" cy="968760"/>
            <a:chOff x="2296440" y="2906640"/>
            <a:chExt cx="968760" cy="968760"/>
          </a:xfrm>
        </p:grpSpPr>
        <p:sp>
          <p:nvSpPr>
            <p:cNvPr id="1121" name="CustomShape 12"/>
            <p:cNvSpPr/>
            <p:nvPr/>
          </p:nvSpPr>
          <p:spPr>
            <a:xfrm rot="2866200">
              <a:off x="2437920" y="304776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2" name="CustomShape 13"/>
            <p:cNvSpPr/>
            <p:nvPr/>
          </p:nvSpPr>
          <p:spPr>
            <a:xfrm rot="2866200">
              <a:off x="2489760" y="345780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3" name="CustomShape 14"/>
            <p:cNvSpPr/>
            <p:nvPr/>
          </p:nvSpPr>
          <p:spPr>
            <a:xfrm rot="2866200">
              <a:off x="2719800" y="323244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4" name="CustomShape 15"/>
            <p:cNvSpPr/>
            <p:nvPr/>
          </p:nvSpPr>
          <p:spPr>
            <a:xfrm rot="2866200">
              <a:off x="2822040" y="334548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5" name="CustomShape 16"/>
            <p:cNvSpPr/>
            <p:nvPr/>
          </p:nvSpPr>
          <p:spPr>
            <a:xfrm rot="2866200">
              <a:off x="2691360" y="329616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6" name="CustomShape 17"/>
            <p:cNvSpPr/>
            <p:nvPr/>
          </p:nvSpPr>
          <p:spPr>
            <a:xfrm rot="2866200">
              <a:off x="2793960" y="340884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27" name="Group 18"/>
          <p:cNvGrpSpPr/>
          <p:nvPr/>
        </p:nvGrpSpPr>
        <p:grpSpPr>
          <a:xfrm>
            <a:off x="6705720" y="2362320"/>
            <a:ext cx="685800" cy="685800"/>
            <a:chOff x="6705720" y="2362320"/>
            <a:chExt cx="685800" cy="685800"/>
          </a:xfrm>
        </p:grpSpPr>
        <p:sp>
          <p:nvSpPr>
            <p:cNvPr id="1128" name="CustomShape 19"/>
            <p:cNvSpPr/>
            <p:nvPr/>
          </p:nvSpPr>
          <p:spPr>
            <a:xfrm>
              <a:off x="6705720" y="236232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9" name="CustomShape 20"/>
            <p:cNvSpPr/>
            <p:nvPr/>
          </p:nvSpPr>
          <p:spPr>
            <a:xfrm>
              <a:off x="6877080" y="281952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0" name="CustomShape 21"/>
            <p:cNvSpPr/>
            <p:nvPr/>
          </p:nvSpPr>
          <p:spPr>
            <a:xfrm>
              <a:off x="6934320" y="259092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1" name="CustomShape 22"/>
            <p:cNvSpPr/>
            <p:nvPr/>
          </p:nvSpPr>
          <p:spPr>
            <a:xfrm>
              <a:off x="7086600" y="259092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2" name="CustomShape 23"/>
            <p:cNvSpPr/>
            <p:nvPr/>
          </p:nvSpPr>
          <p:spPr>
            <a:xfrm>
              <a:off x="6934320" y="266688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3" name="CustomShape 24"/>
            <p:cNvSpPr/>
            <p:nvPr/>
          </p:nvSpPr>
          <p:spPr>
            <a:xfrm>
              <a:off x="7086600" y="266688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34" name="Group 25"/>
          <p:cNvGrpSpPr/>
          <p:nvPr/>
        </p:nvGrpSpPr>
        <p:grpSpPr>
          <a:xfrm>
            <a:off x="1458720" y="3744720"/>
            <a:ext cx="968400" cy="968400"/>
            <a:chOff x="1458720" y="3744720"/>
            <a:chExt cx="968400" cy="968400"/>
          </a:xfrm>
        </p:grpSpPr>
        <p:sp>
          <p:nvSpPr>
            <p:cNvPr id="1135" name="CustomShape 26"/>
            <p:cNvSpPr/>
            <p:nvPr/>
          </p:nvSpPr>
          <p:spPr>
            <a:xfrm flipH="1" flipV="1" rot="2866200">
              <a:off x="1599840" y="3886200"/>
              <a:ext cx="685800" cy="68544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6" name="CustomShape 27"/>
            <p:cNvSpPr/>
            <p:nvPr/>
          </p:nvSpPr>
          <p:spPr>
            <a:xfrm flipH="1" flipV="1" rot="2866200">
              <a:off x="1877760" y="407268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7" name="CustomShape 28"/>
            <p:cNvSpPr/>
            <p:nvPr/>
          </p:nvSpPr>
          <p:spPr>
            <a:xfrm flipH="1" flipV="1" rot="2866200">
              <a:off x="1927440" y="423396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8" name="CustomShape 29"/>
            <p:cNvSpPr/>
            <p:nvPr/>
          </p:nvSpPr>
          <p:spPr>
            <a:xfrm flipH="1" flipV="1" rot="2866200">
              <a:off x="1825560" y="412128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9" name="CustomShape 30"/>
            <p:cNvSpPr/>
            <p:nvPr/>
          </p:nvSpPr>
          <p:spPr>
            <a:xfrm flipH="1" flipV="1" rot="2866200">
              <a:off x="1955880" y="424656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0" name="CustomShape 31"/>
            <p:cNvSpPr/>
            <p:nvPr/>
          </p:nvSpPr>
          <p:spPr>
            <a:xfrm flipH="1" flipV="1" rot="2866200">
              <a:off x="1852920" y="4133880"/>
              <a:ext cx="76320" cy="7596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41" name="Line 32"/>
          <p:cNvSpPr/>
          <p:nvPr/>
        </p:nvSpPr>
        <p:spPr>
          <a:xfrm flipV="1">
            <a:off x="5181480" y="2361960"/>
            <a:ext cx="2895840" cy="2895480"/>
          </a:xfrm>
          <a:prstGeom prst="line">
            <a:avLst/>
          </a:prstGeom>
          <a:ln w="25560">
            <a:solidFill>
              <a:srgbClr val="cccc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142" name="Group 33"/>
          <p:cNvGrpSpPr/>
          <p:nvPr/>
        </p:nvGrpSpPr>
        <p:grpSpPr>
          <a:xfrm>
            <a:off x="7391160" y="3047760"/>
            <a:ext cx="685800" cy="685800"/>
            <a:chOff x="7391160" y="3047760"/>
            <a:chExt cx="685800" cy="685800"/>
          </a:xfrm>
        </p:grpSpPr>
        <p:sp>
          <p:nvSpPr>
            <p:cNvPr id="1143" name="CustomShape 34"/>
            <p:cNvSpPr/>
            <p:nvPr/>
          </p:nvSpPr>
          <p:spPr>
            <a:xfrm flipH="1" rot="5400000">
              <a:off x="7390800" y="3047760"/>
              <a:ext cx="685800" cy="685800"/>
            </a:xfrm>
            <a:prstGeom prst="ellipse">
              <a:avLst/>
            </a:prstGeom>
            <a:solidFill>
              <a:srgbClr val="ffff00"/>
            </a:solidFill>
            <a:ln w="1908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4" name="CustomShape 35"/>
            <p:cNvSpPr/>
            <p:nvPr/>
          </p:nvSpPr>
          <p:spPr>
            <a:xfrm flipH="1" rot="5400000">
              <a:off x="7396920" y="3339720"/>
              <a:ext cx="355680" cy="88920"/>
            </a:xfrm>
            <a:custGeom>
              <a:avLst/>
              <a:gdLst/>
              <a:ahLst/>
              <a:rect l="l" t="t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5" name="CustomShape 36"/>
            <p:cNvSpPr/>
            <p:nvPr/>
          </p:nvSpPr>
          <p:spPr>
            <a:xfrm flipH="1" rot="5400000">
              <a:off x="7733880" y="3390840"/>
              <a:ext cx="7596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6" name="CustomShape 37"/>
            <p:cNvSpPr/>
            <p:nvPr/>
          </p:nvSpPr>
          <p:spPr>
            <a:xfrm flipH="1" rot="5400000">
              <a:off x="7733520" y="3238200"/>
              <a:ext cx="76320" cy="15228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7" name="CustomShape 38"/>
            <p:cNvSpPr/>
            <p:nvPr/>
          </p:nvSpPr>
          <p:spPr>
            <a:xfrm flipH="1" rot="5400000">
              <a:off x="7696080" y="3428640"/>
              <a:ext cx="75960" cy="76320"/>
            </a:xfrm>
            <a:prstGeom prst="ellipse">
              <a:avLst/>
            </a:prstGeom>
            <a:solidFill>
              <a:srgbClr val="3333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8" name="CustomShape 39"/>
            <p:cNvSpPr/>
            <p:nvPr/>
          </p:nvSpPr>
          <p:spPr>
            <a:xfrm flipH="1" rot="5400000">
              <a:off x="7696080" y="3276360"/>
              <a:ext cx="76320" cy="76320"/>
            </a:xfrm>
            <a:prstGeom prst="ellipse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iming>
    <p:tnLst>
      <p:par>
        <p:cTn id="474" dur="indefinite" restart="never" nodeType="tmRoot">
          <p:childTnLst>
            <p:seq>
              <p:cTn id="475" dur="indefinite" nodeType="mainSeq">
                <p:childTnLst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CustomShape 1"/>
          <p:cNvSpPr/>
          <p:nvPr/>
        </p:nvSpPr>
        <p:spPr>
          <a:xfrm>
            <a:off x="685800" y="304920"/>
            <a:ext cx="7772400" cy="68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Other transformations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50" name="CustomShape 2"/>
          <p:cNvSpPr/>
          <p:nvPr/>
        </p:nvSpPr>
        <p:spPr>
          <a:xfrm>
            <a:off x="685800" y="1143000"/>
            <a:ext cx="7772400" cy="495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Shear: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x-direction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         y-direction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151" name="Group 3"/>
          <p:cNvGrpSpPr/>
          <p:nvPr/>
        </p:nvGrpSpPr>
        <p:grpSpPr>
          <a:xfrm>
            <a:off x="762120" y="2362320"/>
            <a:ext cx="3276360" cy="2895480"/>
            <a:chOff x="762120" y="2362320"/>
            <a:chExt cx="3276360" cy="2895480"/>
          </a:xfrm>
        </p:grpSpPr>
        <p:sp>
          <p:nvSpPr>
            <p:cNvPr id="1152" name="Line 4"/>
            <p:cNvSpPr/>
            <p:nvPr/>
          </p:nvSpPr>
          <p:spPr>
            <a:xfrm>
              <a:off x="2362320" y="2362320"/>
              <a:ext cx="0" cy="289548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3" name="Line 5"/>
            <p:cNvSpPr/>
            <p:nvPr/>
          </p:nvSpPr>
          <p:spPr>
            <a:xfrm>
              <a:off x="762120" y="3810240"/>
              <a:ext cx="3276360" cy="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mc:AlternateContent>
        <mc:Choice xmlns:a14="http://schemas.microsoft.com/office/drawing/2010/main" Requires="a14">
          <p:sp>
            <p:nvSpPr>
              <p:cNvPr id="1154" name="Formula 6"/>
              <p:cNvSpPr txBox="1"/>
              <p:nvPr/>
            </p:nvSpPr>
            <p:spPr>
              <a:xfrm>
                <a:off x="1168560" y="2666880"/>
                <a:ext cx="812520" cy="736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1</m:t>
                              </m:r>
                            </m:e>
                            <m:e>
                              <m:sSub>
                                <m:e>
                                  <m:r>
                                    <m:rPr>
                                      <m:lit/>
                                      <m:nor/>
                                    </m:rPr>
                                    <m:t xml:space="preserve">sh</m:t>
                                  </m:r>
                                </m:e>
                                <m:sub>
                                  <m:r>
                                    <m:t xml:space="preserve">x</m:t>
                                  </m:r>
                                </m:sub>
                              </m:sSub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p:sp>
        <p:nvSpPr>
          <p:cNvPr id="1155" name="CustomShape 7"/>
          <p:cNvSpPr/>
          <p:nvPr/>
        </p:nvSpPr>
        <p:spPr>
          <a:xfrm>
            <a:off x="2362320" y="3124080"/>
            <a:ext cx="685800" cy="685800"/>
          </a:xfrm>
          <a:prstGeom prst="rect">
            <a:avLst/>
          </a:prstGeom>
          <a:solidFill>
            <a:srgbClr val="3333cc"/>
          </a:solidFill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56" name="CustomShape 8"/>
          <p:cNvSpPr/>
          <p:nvPr/>
        </p:nvSpPr>
        <p:spPr>
          <a:xfrm>
            <a:off x="2362320" y="3124080"/>
            <a:ext cx="990360" cy="685800"/>
          </a:xfrm>
          <a:custGeom>
            <a:avLst/>
            <a:gdLst/>
            <a:ahLst/>
            <a:rect l="0" t="0" r="r" b="b"/>
            <a:pathLst>
              <a:path w="2753" h="1907">
                <a:moveTo>
                  <a:pt x="829" y="0"/>
                </a:moveTo>
                <a:lnTo>
                  <a:pt x="2752" y="0"/>
                </a:lnTo>
                <a:lnTo>
                  <a:pt x="1922" y="1906"/>
                </a:lnTo>
                <a:lnTo>
                  <a:pt x="0" y="1906"/>
                </a:lnTo>
                <a:lnTo>
                  <a:pt x="829" y="0"/>
                </a:lnTo>
              </a:path>
            </a:pathLst>
          </a:custGeom>
          <a:solidFill>
            <a:srgbClr val="3333cc"/>
          </a:solidFill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157" name="Group 9"/>
          <p:cNvGrpSpPr/>
          <p:nvPr/>
        </p:nvGrpSpPr>
        <p:grpSpPr>
          <a:xfrm>
            <a:off x="5029200" y="2362320"/>
            <a:ext cx="3276360" cy="2895480"/>
            <a:chOff x="5029200" y="2362320"/>
            <a:chExt cx="3276360" cy="2895480"/>
          </a:xfrm>
        </p:grpSpPr>
        <p:sp>
          <p:nvSpPr>
            <p:cNvPr id="1158" name="Line 10"/>
            <p:cNvSpPr/>
            <p:nvPr/>
          </p:nvSpPr>
          <p:spPr>
            <a:xfrm>
              <a:off x="6629400" y="2362320"/>
              <a:ext cx="0" cy="289548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9" name="Line 11"/>
            <p:cNvSpPr/>
            <p:nvPr/>
          </p:nvSpPr>
          <p:spPr>
            <a:xfrm>
              <a:off x="5029200" y="3810240"/>
              <a:ext cx="3276360" cy="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60" name="CustomShape 12"/>
          <p:cNvSpPr/>
          <p:nvPr/>
        </p:nvSpPr>
        <p:spPr>
          <a:xfrm>
            <a:off x="6629400" y="3124080"/>
            <a:ext cx="685800" cy="685800"/>
          </a:xfrm>
          <a:prstGeom prst="rect">
            <a:avLst/>
          </a:prstGeom>
          <a:solidFill>
            <a:srgbClr val="3333cc"/>
          </a:solidFill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mc:AlternateContent>
        <mc:Choice xmlns:a14="http://schemas.microsoft.com/office/drawing/2010/main" Requires="a14">
          <p:sp>
            <p:nvSpPr>
              <p:cNvPr id="1161" name="Formula 13"/>
              <p:cNvSpPr txBox="1"/>
              <p:nvPr/>
            </p:nvSpPr>
            <p:spPr>
              <a:xfrm>
                <a:off x="5410080" y="2692440"/>
                <a:ext cx="812880" cy="736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1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sSub>
                                <m:e>
                                  <m:r>
                                    <m:rPr>
                                      <m:lit/>
                                      <m:nor/>
                                    </m:rPr>
                                    <m:t xml:space="preserve">sh</m:t>
                                  </m:r>
                                </m:e>
                                <m:sub>
                                  <m:r>
                                    <m:t xml:space="preserve">y</m:t>
                                  </m:r>
                                </m:sub>
                              </m:sSub>
                            </m:e>
                            <m:e>
                              <m:r>
                                <m:t xml:space="preserve">1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</m:mr>
                          <m:mr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0</m:t>
                              </m:r>
                            </m:e>
                            <m:e>
                              <m:r>
                                <m:t xml:space="preserve">1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p:sp>
        <p:nvSpPr>
          <p:cNvPr id="1162" name="CustomShape 14"/>
          <p:cNvSpPr/>
          <p:nvPr/>
        </p:nvSpPr>
        <p:spPr>
          <a:xfrm rot="5400000">
            <a:off x="6476400" y="2971440"/>
            <a:ext cx="990360" cy="685800"/>
          </a:xfrm>
          <a:custGeom>
            <a:avLst/>
            <a:gdLst/>
            <a:ahLst/>
            <a:rect l="0" t="0" r="r" b="b"/>
            <a:pathLst>
              <a:path w="2753" h="1907">
                <a:moveTo>
                  <a:pt x="1923" y="0"/>
                </a:moveTo>
                <a:lnTo>
                  <a:pt x="0" y="0"/>
                </a:lnTo>
                <a:lnTo>
                  <a:pt x="830" y="1906"/>
                </a:lnTo>
                <a:lnTo>
                  <a:pt x="2752" y="1906"/>
                </a:lnTo>
                <a:lnTo>
                  <a:pt x="1923" y="0"/>
                </a:lnTo>
              </a:path>
            </a:pathLst>
          </a:custGeom>
          <a:solidFill>
            <a:srgbClr val="3333cc"/>
          </a:solidFill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484" dur="indefinite" restart="never" nodeType="tmRoot">
          <p:childTnLst>
            <p:seq>
              <p:cTn id="485" dur="indefinite" nodeType="mainSeq">
                <p:childTnLst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set>
                                <p:cBhvr>
                                  <p:cTn id="494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155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set>
                                <p:cBhvr>
                                  <p:cTn id="503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160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Matrix Math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685800" y="1599840"/>
            <a:ext cx="7772400" cy="4724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Why do we use matrix?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More convenient organization of data.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More efficient processing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Enable the combination of various concatenations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Matrix addition and subtraction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1295280" y="5064120"/>
            <a:ext cx="457200" cy="9144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4"/>
          <p:cNvSpPr/>
          <p:nvPr/>
        </p:nvSpPr>
        <p:spPr>
          <a:xfrm>
            <a:off x="2590920" y="5029200"/>
            <a:ext cx="457200" cy="9144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5"/>
          <p:cNvSpPr/>
          <p:nvPr/>
        </p:nvSpPr>
        <p:spPr>
          <a:xfrm>
            <a:off x="1371600" y="5064120"/>
            <a:ext cx="2286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500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a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1373400" y="5410080"/>
            <a:ext cx="3499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b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CustomShape 7"/>
          <p:cNvSpPr/>
          <p:nvPr/>
        </p:nvSpPr>
        <p:spPr>
          <a:xfrm>
            <a:off x="2652480" y="4994280"/>
            <a:ext cx="31644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c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" name="CustomShape 8"/>
          <p:cNvSpPr/>
          <p:nvPr/>
        </p:nvSpPr>
        <p:spPr>
          <a:xfrm>
            <a:off x="2669040" y="5375160"/>
            <a:ext cx="3499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d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CustomShape 9"/>
          <p:cNvSpPr/>
          <p:nvPr/>
        </p:nvSpPr>
        <p:spPr>
          <a:xfrm>
            <a:off x="2057400" y="5364000"/>
            <a:ext cx="457200" cy="27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50000"/>
              </a:lnSpc>
              <a:spcBef>
                <a:spcPts val="1500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Symbol"/>
                <a:ea typeface="Symbol"/>
              </a:rPr>
              <a:t>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56" name="Group 10"/>
          <p:cNvGrpSpPr/>
          <p:nvPr/>
        </p:nvGrpSpPr>
        <p:grpSpPr>
          <a:xfrm>
            <a:off x="4038480" y="4946760"/>
            <a:ext cx="1015920" cy="996840"/>
            <a:chOff x="4038480" y="4946760"/>
            <a:chExt cx="1015920" cy="996840"/>
          </a:xfrm>
        </p:grpSpPr>
        <p:sp>
          <p:nvSpPr>
            <p:cNvPr id="57" name="CustomShape 11"/>
            <p:cNvSpPr/>
            <p:nvPr/>
          </p:nvSpPr>
          <p:spPr>
            <a:xfrm>
              <a:off x="4038480" y="5029200"/>
              <a:ext cx="990720" cy="91440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2"/>
            <p:cNvSpPr/>
            <p:nvPr/>
          </p:nvSpPr>
          <p:spPr>
            <a:xfrm>
              <a:off x="4063320" y="4946760"/>
              <a:ext cx="939600" cy="459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a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b="1" lang="en-US" sz="24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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  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c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59" name="CustomShape 13"/>
            <p:cNvSpPr/>
            <p:nvPr/>
          </p:nvSpPr>
          <p:spPr>
            <a:xfrm>
              <a:off x="4064400" y="5334120"/>
              <a:ext cx="990000" cy="459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b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b="1" lang="en-US" sz="24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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  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d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60" name="CustomShape 14"/>
          <p:cNvSpPr/>
          <p:nvPr/>
        </p:nvSpPr>
        <p:spPr>
          <a:xfrm>
            <a:off x="3337920" y="5222880"/>
            <a:ext cx="3546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=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CustomShape 15"/>
          <p:cNvSpPr/>
          <p:nvPr/>
        </p:nvSpPr>
        <p:spPr>
          <a:xfrm>
            <a:off x="5943600" y="5334120"/>
            <a:ext cx="1371600" cy="1066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How about it?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Matrix Multiplication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Element-wise product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Matrix Math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CustomShape 3"/>
          <p:cNvSpPr/>
          <p:nvPr/>
        </p:nvSpPr>
        <p:spPr>
          <a:xfrm>
            <a:off x="1600200" y="2514600"/>
            <a:ext cx="457200" cy="9144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4"/>
          <p:cNvSpPr/>
          <p:nvPr/>
        </p:nvSpPr>
        <p:spPr>
          <a:xfrm>
            <a:off x="1676520" y="2514600"/>
            <a:ext cx="2286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500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a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CustomShape 5"/>
          <p:cNvSpPr/>
          <p:nvPr/>
        </p:nvSpPr>
        <p:spPr>
          <a:xfrm>
            <a:off x="1678320" y="2860560"/>
            <a:ext cx="3499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b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" name="CustomShape 6"/>
          <p:cNvSpPr/>
          <p:nvPr/>
        </p:nvSpPr>
        <p:spPr>
          <a:xfrm>
            <a:off x="2743200" y="2514600"/>
            <a:ext cx="1371600" cy="83808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7"/>
          <p:cNvSpPr/>
          <p:nvPr/>
        </p:nvSpPr>
        <p:spPr>
          <a:xfrm>
            <a:off x="2819520" y="2666880"/>
            <a:ext cx="1295280" cy="650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50000"/>
              </a:lnSpc>
              <a:spcBef>
                <a:spcPts val="1500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c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d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50000"/>
              </a:lnSpc>
              <a:spcBef>
                <a:spcPts val="1500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e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f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CustomShape 8"/>
          <p:cNvSpPr/>
          <p:nvPr/>
        </p:nvSpPr>
        <p:spPr>
          <a:xfrm>
            <a:off x="2158560" y="2625840"/>
            <a:ext cx="4230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Symbol"/>
                <a:ea typeface="Symbol"/>
              </a:rPr>
              <a:t>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CustomShape 9"/>
          <p:cNvSpPr/>
          <p:nvPr/>
        </p:nvSpPr>
        <p:spPr>
          <a:xfrm>
            <a:off x="1371600" y="4724280"/>
            <a:ext cx="1371600" cy="83844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10"/>
          <p:cNvSpPr/>
          <p:nvPr/>
        </p:nvSpPr>
        <p:spPr>
          <a:xfrm>
            <a:off x="3048120" y="4724280"/>
            <a:ext cx="1371600" cy="83844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11"/>
          <p:cNvSpPr/>
          <p:nvPr/>
        </p:nvSpPr>
        <p:spPr>
          <a:xfrm>
            <a:off x="1433880" y="4689360"/>
            <a:ext cx="126432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a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b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c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d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CustomShape 12"/>
          <p:cNvSpPr/>
          <p:nvPr/>
        </p:nvSpPr>
        <p:spPr>
          <a:xfrm>
            <a:off x="3153240" y="4648320"/>
            <a:ext cx="126432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e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f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g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h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CustomShape 13"/>
          <p:cNvSpPr/>
          <p:nvPr/>
        </p:nvSpPr>
        <p:spPr>
          <a:xfrm>
            <a:off x="2728800" y="4692600"/>
            <a:ext cx="29520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" name="CustomShape 14"/>
          <p:cNvSpPr/>
          <p:nvPr/>
        </p:nvSpPr>
        <p:spPr>
          <a:xfrm>
            <a:off x="4480920" y="4842000"/>
            <a:ext cx="3546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=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6" name="CustomShape 15"/>
          <p:cNvSpPr/>
          <p:nvPr/>
        </p:nvSpPr>
        <p:spPr>
          <a:xfrm>
            <a:off x="4876920" y="4648320"/>
            <a:ext cx="2819160" cy="99036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16"/>
          <p:cNvSpPr/>
          <p:nvPr/>
        </p:nvSpPr>
        <p:spPr>
          <a:xfrm>
            <a:off x="4938480" y="4689360"/>
            <a:ext cx="272124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a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e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+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b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g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a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f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+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b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h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c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e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+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d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g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c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f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+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d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h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09480" y="1980720"/>
            <a:ext cx="7772400" cy="4496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What about this?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Type of matrix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Matrix Math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1600200" y="2514600"/>
            <a:ext cx="1295280" cy="4572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4"/>
          <p:cNvSpPr/>
          <p:nvPr/>
        </p:nvSpPr>
        <p:spPr>
          <a:xfrm>
            <a:off x="1662120" y="2479680"/>
            <a:ext cx="12474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1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2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CustomShape 5"/>
          <p:cNvSpPr/>
          <p:nvPr/>
        </p:nvSpPr>
        <p:spPr>
          <a:xfrm>
            <a:off x="2881080" y="2330280"/>
            <a:ext cx="37152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CustomShape 6"/>
          <p:cNvSpPr/>
          <p:nvPr/>
        </p:nvSpPr>
        <p:spPr>
          <a:xfrm>
            <a:off x="3173400" y="2514600"/>
            <a:ext cx="1371600" cy="83808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7"/>
          <p:cNvSpPr/>
          <p:nvPr/>
        </p:nvSpPr>
        <p:spPr>
          <a:xfrm>
            <a:off x="3278520" y="2438280"/>
            <a:ext cx="124740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1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2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3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1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CustomShape 8"/>
          <p:cNvSpPr/>
          <p:nvPr/>
        </p:nvSpPr>
        <p:spPr>
          <a:xfrm>
            <a:off x="4633560" y="2479680"/>
            <a:ext cx="3546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=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86" name="Group 9"/>
          <p:cNvGrpSpPr/>
          <p:nvPr/>
        </p:nvGrpSpPr>
        <p:grpSpPr>
          <a:xfrm>
            <a:off x="5121360" y="2514600"/>
            <a:ext cx="1309320" cy="492120"/>
            <a:chOff x="5121360" y="2514600"/>
            <a:chExt cx="1309320" cy="492120"/>
          </a:xfrm>
        </p:grpSpPr>
        <p:sp>
          <p:nvSpPr>
            <p:cNvPr id="87" name="CustomShape 10"/>
            <p:cNvSpPr/>
            <p:nvPr/>
          </p:nvSpPr>
          <p:spPr>
            <a:xfrm>
              <a:off x="5121360" y="2549520"/>
              <a:ext cx="1295280" cy="457200"/>
            </a:xfrm>
            <a:prstGeom prst="bracketPair">
              <a:avLst>
                <a:gd name="adj" fmla="val 17129"/>
              </a:avLst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11"/>
            <p:cNvSpPr/>
            <p:nvPr/>
          </p:nvSpPr>
          <p:spPr>
            <a:xfrm>
              <a:off x="5183280" y="2514600"/>
              <a:ext cx="1247400" cy="459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/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6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	</a:t>
              </a: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6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89" name="CustomShape 12"/>
          <p:cNvSpPr/>
          <p:nvPr/>
        </p:nvSpPr>
        <p:spPr>
          <a:xfrm>
            <a:off x="7010280" y="4267080"/>
            <a:ext cx="1524240" cy="60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13"/>
          <p:cNvSpPr/>
          <p:nvPr/>
        </p:nvSpPr>
        <p:spPr>
          <a:xfrm>
            <a:off x="1600200" y="3657600"/>
            <a:ext cx="457200" cy="9144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14"/>
          <p:cNvSpPr/>
          <p:nvPr/>
        </p:nvSpPr>
        <p:spPr>
          <a:xfrm>
            <a:off x="1678320" y="3622680"/>
            <a:ext cx="33300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2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3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CustomShape 15"/>
          <p:cNvSpPr/>
          <p:nvPr/>
        </p:nvSpPr>
        <p:spPr>
          <a:xfrm>
            <a:off x="2065320" y="3657600"/>
            <a:ext cx="37152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CustomShape 16"/>
          <p:cNvSpPr/>
          <p:nvPr/>
        </p:nvSpPr>
        <p:spPr>
          <a:xfrm>
            <a:off x="2411280" y="3657600"/>
            <a:ext cx="1371600" cy="83808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17"/>
          <p:cNvSpPr/>
          <p:nvPr/>
        </p:nvSpPr>
        <p:spPr>
          <a:xfrm>
            <a:off x="2516400" y="3581280"/>
            <a:ext cx="124740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1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2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3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1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5" name="CustomShape 18"/>
          <p:cNvSpPr/>
          <p:nvPr/>
        </p:nvSpPr>
        <p:spPr>
          <a:xfrm>
            <a:off x="3849480" y="3886200"/>
            <a:ext cx="5832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=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?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CustomShape 19"/>
          <p:cNvSpPr/>
          <p:nvPr/>
        </p:nvSpPr>
        <p:spPr>
          <a:xfrm>
            <a:off x="5136840" y="3774960"/>
            <a:ext cx="28296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20"/>
          <p:cNvSpPr/>
          <p:nvPr/>
        </p:nvSpPr>
        <p:spPr>
          <a:xfrm>
            <a:off x="7238880" y="1981080"/>
            <a:ext cx="1524240" cy="60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21"/>
          <p:cNvSpPr/>
          <p:nvPr/>
        </p:nvSpPr>
        <p:spPr>
          <a:xfrm>
            <a:off x="1387440" y="5140440"/>
            <a:ext cx="1295280" cy="4572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22"/>
          <p:cNvSpPr/>
          <p:nvPr/>
        </p:nvSpPr>
        <p:spPr>
          <a:xfrm>
            <a:off x="1449720" y="5105520"/>
            <a:ext cx="12643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a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b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CustomShape 23"/>
          <p:cNvSpPr/>
          <p:nvPr/>
        </p:nvSpPr>
        <p:spPr>
          <a:xfrm>
            <a:off x="5105520" y="4987800"/>
            <a:ext cx="457200" cy="9144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24"/>
          <p:cNvSpPr/>
          <p:nvPr/>
        </p:nvSpPr>
        <p:spPr>
          <a:xfrm>
            <a:off x="5181480" y="4987800"/>
            <a:ext cx="2286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500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a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" name="CustomShape 25"/>
          <p:cNvSpPr/>
          <p:nvPr/>
        </p:nvSpPr>
        <p:spPr>
          <a:xfrm>
            <a:off x="5183640" y="5334120"/>
            <a:ext cx="3499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b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" name="CustomShape 26"/>
          <p:cNvSpPr/>
          <p:nvPr/>
        </p:nvSpPr>
        <p:spPr>
          <a:xfrm>
            <a:off x="1143000" y="5867280"/>
            <a:ext cx="198108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500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R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o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w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v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e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c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t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o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r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4" name="CustomShape 27"/>
          <p:cNvSpPr/>
          <p:nvPr/>
        </p:nvSpPr>
        <p:spPr>
          <a:xfrm>
            <a:off x="4572360" y="5867280"/>
            <a:ext cx="214668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C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o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l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u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m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n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v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e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c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t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o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r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685800" y="17524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Is there a difference between possible representations?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Matrix Math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4327560" y="3294000"/>
            <a:ext cx="182160" cy="27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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08" name="Group 4"/>
          <p:cNvGrpSpPr/>
          <p:nvPr/>
        </p:nvGrpSpPr>
        <p:grpSpPr>
          <a:xfrm>
            <a:off x="4550040" y="3125880"/>
            <a:ext cx="807480" cy="673200"/>
            <a:chOff x="4550040" y="3125880"/>
            <a:chExt cx="807480" cy="673200"/>
          </a:xfrm>
        </p:grpSpPr>
        <p:sp>
          <p:nvSpPr>
            <p:cNvPr id="109" name="CustomShape 5"/>
            <p:cNvSpPr/>
            <p:nvPr/>
          </p:nvSpPr>
          <p:spPr>
            <a:xfrm>
              <a:off x="5292720" y="3362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10" name="CustomShape 6"/>
            <p:cNvSpPr/>
            <p:nvPr/>
          </p:nvSpPr>
          <p:spPr>
            <a:xfrm>
              <a:off x="5292720" y="3524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11" name="CustomShape 7"/>
            <p:cNvSpPr/>
            <p:nvPr/>
          </p:nvSpPr>
          <p:spPr>
            <a:xfrm>
              <a:off x="5292720" y="314316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12" name="CustomShape 8"/>
            <p:cNvSpPr/>
            <p:nvPr/>
          </p:nvSpPr>
          <p:spPr>
            <a:xfrm>
              <a:off x="4550040" y="3362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13" name="CustomShape 9"/>
            <p:cNvSpPr/>
            <p:nvPr/>
          </p:nvSpPr>
          <p:spPr>
            <a:xfrm>
              <a:off x="4550040" y="3524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14" name="CustomShape 10"/>
            <p:cNvSpPr/>
            <p:nvPr/>
          </p:nvSpPr>
          <p:spPr>
            <a:xfrm>
              <a:off x="4550040" y="314316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15" name="CustomShape 11"/>
            <p:cNvSpPr/>
            <p:nvPr/>
          </p:nvSpPr>
          <p:spPr>
            <a:xfrm>
              <a:off x="4867200" y="3468600"/>
              <a:ext cx="1350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16" name="CustomShape 12"/>
            <p:cNvSpPr/>
            <p:nvPr/>
          </p:nvSpPr>
          <p:spPr>
            <a:xfrm>
              <a:off x="4879800" y="3125880"/>
              <a:ext cx="1350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17" name="CustomShape 13"/>
            <p:cNvSpPr/>
            <p:nvPr/>
          </p:nvSpPr>
          <p:spPr>
            <a:xfrm>
              <a:off x="4971600" y="3495600"/>
              <a:ext cx="17892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d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f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18" name="CustomShape 14"/>
            <p:cNvSpPr/>
            <p:nvPr/>
          </p:nvSpPr>
          <p:spPr>
            <a:xfrm>
              <a:off x="4564800" y="3495600"/>
              <a:ext cx="20484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c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e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19" name="CustomShape 15"/>
            <p:cNvSpPr/>
            <p:nvPr/>
          </p:nvSpPr>
          <p:spPr>
            <a:xfrm>
              <a:off x="5022000" y="3152880"/>
              <a:ext cx="17892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b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f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20" name="CustomShape 16"/>
            <p:cNvSpPr/>
            <p:nvPr/>
          </p:nvSpPr>
          <p:spPr>
            <a:xfrm>
              <a:off x="4563720" y="3152880"/>
              <a:ext cx="21708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a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e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121" name="Group 17"/>
          <p:cNvGrpSpPr/>
          <p:nvPr/>
        </p:nvGrpSpPr>
        <p:grpSpPr>
          <a:xfrm>
            <a:off x="3125880" y="3143160"/>
            <a:ext cx="1160280" cy="655920"/>
            <a:chOff x="3125880" y="3143160"/>
            <a:chExt cx="1160280" cy="655920"/>
          </a:xfrm>
        </p:grpSpPr>
        <p:sp>
          <p:nvSpPr>
            <p:cNvPr id="122" name="CustomShape 18"/>
            <p:cNvSpPr/>
            <p:nvPr/>
          </p:nvSpPr>
          <p:spPr>
            <a:xfrm>
              <a:off x="4221360" y="3362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23" name="CustomShape 19"/>
            <p:cNvSpPr/>
            <p:nvPr/>
          </p:nvSpPr>
          <p:spPr>
            <a:xfrm>
              <a:off x="4221360" y="3524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24" name="CustomShape 20"/>
            <p:cNvSpPr/>
            <p:nvPr/>
          </p:nvSpPr>
          <p:spPr>
            <a:xfrm>
              <a:off x="4221360" y="314316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25" name="CustomShape 21"/>
            <p:cNvSpPr/>
            <p:nvPr/>
          </p:nvSpPr>
          <p:spPr>
            <a:xfrm>
              <a:off x="3963960" y="3362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26" name="CustomShape 22"/>
            <p:cNvSpPr/>
            <p:nvPr/>
          </p:nvSpPr>
          <p:spPr>
            <a:xfrm>
              <a:off x="3963960" y="3524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27" name="CustomShape 23"/>
            <p:cNvSpPr/>
            <p:nvPr/>
          </p:nvSpPr>
          <p:spPr>
            <a:xfrm>
              <a:off x="3963960" y="314316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28" name="CustomShape 24"/>
            <p:cNvSpPr/>
            <p:nvPr/>
          </p:nvSpPr>
          <p:spPr>
            <a:xfrm>
              <a:off x="3815640" y="3294000"/>
              <a:ext cx="9504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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29" name="CustomShape 25"/>
            <p:cNvSpPr/>
            <p:nvPr/>
          </p:nvSpPr>
          <p:spPr>
            <a:xfrm>
              <a:off x="3697560" y="3362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30" name="CustomShape 26"/>
            <p:cNvSpPr/>
            <p:nvPr/>
          </p:nvSpPr>
          <p:spPr>
            <a:xfrm>
              <a:off x="3697560" y="3524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31" name="CustomShape 27"/>
            <p:cNvSpPr/>
            <p:nvPr/>
          </p:nvSpPr>
          <p:spPr>
            <a:xfrm>
              <a:off x="3697560" y="314316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32" name="CustomShape 28"/>
            <p:cNvSpPr/>
            <p:nvPr/>
          </p:nvSpPr>
          <p:spPr>
            <a:xfrm>
              <a:off x="3125880" y="3362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33" name="CustomShape 29"/>
            <p:cNvSpPr/>
            <p:nvPr/>
          </p:nvSpPr>
          <p:spPr>
            <a:xfrm>
              <a:off x="3125880" y="3524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34" name="CustomShape 30"/>
            <p:cNvSpPr/>
            <p:nvPr/>
          </p:nvSpPr>
          <p:spPr>
            <a:xfrm>
              <a:off x="3125880" y="314316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35" name="CustomShape 31"/>
            <p:cNvSpPr/>
            <p:nvPr/>
          </p:nvSpPr>
          <p:spPr>
            <a:xfrm>
              <a:off x="4066560" y="34956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f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36" name="CustomShape 32"/>
            <p:cNvSpPr/>
            <p:nvPr/>
          </p:nvSpPr>
          <p:spPr>
            <a:xfrm>
              <a:off x="4049640" y="3152880"/>
              <a:ext cx="10296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e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37" name="CustomShape 33"/>
            <p:cNvSpPr/>
            <p:nvPr/>
          </p:nvSpPr>
          <p:spPr>
            <a:xfrm>
              <a:off x="3520440" y="3495600"/>
              <a:ext cx="1152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d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38" name="CustomShape 34"/>
            <p:cNvSpPr/>
            <p:nvPr/>
          </p:nvSpPr>
          <p:spPr>
            <a:xfrm>
              <a:off x="3189240" y="3495600"/>
              <a:ext cx="10296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c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39" name="CustomShape 35"/>
            <p:cNvSpPr/>
            <p:nvPr/>
          </p:nvSpPr>
          <p:spPr>
            <a:xfrm>
              <a:off x="3526920" y="3152880"/>
              <a:ext cx="1152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b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40" name="CustomShape 36"/>
            <p:cNvSpPr/>
            <p:nvPr/>
          </p:nvSpPr>
          <p:spPr>
            <a:xfrm>
              <a:off x="3183840" y="3152880"/>
              <a:ext cx="1152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a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141" name="Group 37"/>
          <p:cNvGrpSpPr/>
          <p:nvPr/>
        </p:nvGrpSpPr>
        <p:grpSpPr>
          <a:xfrm>
            <a:off x="4248720" y="4124160"/>
            <a:ext cx="1652760" cy="385920"/>
            <a:chOff x="4248720" y="4124160"/>
            <a:chExt cx="1652760" cy="385920"/>
          </a:xfrm>
        </p:grpSpPr>
        <p:sp>
          <p:nvSpPr>
            <p:cNvPr id="142" name="CustomShape 38"/>
            <p:cNvSpPr/>
            <p:nvPr/>
          </p:nvSpPr>
          <p:spPr>
            <a:xfrm>
              <a:off x="4248720" y="4124160"/>
              <a:ext cx="90720" cy="381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5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</a:t>
              </a:r>
              <a:endParaRPr b="0" lang="en-US" sz="25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43" name="CustomShape 39"/>
            <p:cNvSpPr/>
            <p:nvPr/>
          </p:nvSpPr>
          <p:spPr>
            <a:xfrm>
              <a:off x="5810760" y="4124160"/>
              <a:ext cx="90720" cy="381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5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</a:t>
              </a:r>
              <a:endParaRPr b="0" lang="en-US" sz="25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44" name="CustomShape 40"/>
            <p:cNvSpPr/>
            <p:nvPr/>
          </p:nvSpPr>
          <p:spPr>
            <a:xfrm>
              <a:off x="5516280" y="4235400"/>
              <a:ext cx="17892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d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f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45" name="CustomShape 41"/>
            <p:cNvSpPr/>
            <p:nvPr/>
          </p:nvSpPr>
          <p:spPr>
            <a:xfrm>
              <a:off x="5140440" y="4235400"/>
              <a:ext cx="21708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b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e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46" name="CustomShape 42"/>
            <p:cNvSpPr/>
            <p:nvPr/>
          </p:nvSpPr>
          <p:spPr>
            <a:xfrm>
              <a:off x="4669560" y="4235400"/>
              <a:ext cx="16668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c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f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47" name="CustomShape 43"/>
            <p:cNvSpPr/>
            <p:nvPr/>
          </p:nvSpPr>
          <p:spPr>
            <a:xfrm>
              <a:off x="4252320" y="4235400"/>
              <a:ext cx="21708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a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e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48" name="CustomShape 44"/>
            <p:cNvSpPr/>
            <p:nvPr/>
          </p:nvSpPr>
          <p:spPr>
            <a:xfrm>
              <a:off x="5413320" y="4208400"/>
              <a:ext cx="1350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49" name="CustomShape 45"/>
            <p:cNvSpPr/>
            <p:nvPr/>
          </p:nvSpPr>
          <p:spPr>
            <a:xfrm>
              <a:off x="4570200" y="4208400"/>
              <a:ext cx="1350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150" name="CustomShape 46"/>
          <p:cNvSpPr/>
          <p:nvPr/>
        </p:nvSpPr>
        <p:spPr>
          <a:xfrm>
            <a:off x="4060800" y="4208400"/>
            <a:ext cx="182160" cy="27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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51" name="Group 47"/>
          <p:cNvGrpSpPr/>
          <p:nvPr/>
        </p:nvGrpSpPr>
        <p:grpSpPr>
          <a:xfrm>
            <a:off x="2599560" y="4057560"/>
            <a:ext cx="1419840" cy="655920"/>
            <a:chOff x="2599560" y="4057560"/>
            <a:chExt cx="1419840" cy="655920"/>
          </a:xfrm>
        </p:grpSpPr>
        <p:sp>
          <p:nvSpPr>
            <p:cNvPr id="152" name="CustomShape 48"/>
            <p:cNvSpPr/>
            <p:nvPr/>
          </p:nvSpPr>
          <p:spPr>
            <a:xfrm>
              <a:off x="2599560" y="4124160"/>
              <a:ext cx="90720" cy="381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5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</a:t>
              </a:r>
              <a:endParaRPr b="0" lang="en-US" sz="25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53" name="CustomShape 49"/>
            <p:cNvSpPr/>
            <p:nvPr/>
          </p:nvSpPr>
          <p:spPr>
            <a:xfrm>
              <a:off x="3139200" y="4124160"/>
              <a:ext cx="90720" cy="381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5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</a:t>
              </a:r>
              <a:endParaRPr b="0" lang="en-US" sz="25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54" name="CustomShape 50"/>
            <p:cNvSpPr/>
            <p:nvPr/>
          </p:nvSpPr>
          <p:spPr>
            <a:xfrm>
              <a:off x="3777840" y="4410000"/>
              <a:ext cx="1152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d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55" name="CustomShape 51"/>
            <p:cNvSpPr/>
            <p:nvPr/>
          </p:nvSpPr>
          <p:spPr>
            <a:xfrm>
              <a:off x="3446640" y="4410000"/>
              <a:ext cx="10296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c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56" name="CustomShape 52"/>
            <p:cNvSpPr/>
            <p:nvPr/>
          </p:nvSpPr>
          <p:spPr>
            <a:xfrm>
              <a:off x="3783960" y="4067280"/>
              <a:ext cx="1152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b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57" name="CustomShape 53"/>
            <p:cNvSpPr/>
            <p:nvPr/>
          </p:nvSpPr>
          <p:spPr>
            <a:xfrm>
              <a:off x="3442680" y="4067280"/>
              <a:ext cx="1152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a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58" name="CustomShape 54"/>
            <p:cNvSpPr/>
            <p:nvPr/>
          </p:nvSpPr>
          <p:spPr>
            <a:xfrm>
              <a:off x="3006000" y="42354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f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59" name="CustomShape 55"/>
            <p:cNvSpPr/>
            <p:nvPr/>
          </p:nvSpPr>
          <p:spPr>
            <a:xfrm>
              <a:off x="2644920" y="4235400"/>
              <a:ext cx="10296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e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60" name="CustomShape 56"/>
            <p:cNvSpPr/>
            <p:nvPr/>
          </p:nvSpPr>
          <p:spPr>
            <a:xfrm>
              <a:off x="3954600" y="42768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61" name="CustomShape 57"/>
            <p:cNvSpPr/>
            <p:nvPr/>
          </p:nvSpPr>
          <p:spPr>
            <a:xfrm>
              <a:off x="3954600" y="44388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62" name="CustomShape 58"/>
            <p:cNvSpPr/>
            <p:nvPr/>
          </p:nvSpPr>
          <p:spPr>
            <a:xfrm>
              <a:off x="3954600" y="405756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63" name="CustomShape 59"/>
            <p:cNvSpPr/>
            <p:nvPr/>
          </p:nvSpPr>
          <p:spPr>
            <a:xfrm>
              <a:off x="3382920" y="42768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64" name="CustomShape 60"/>
            <p:cNvSpPr/>
            <p:nvPr/>
          </p:nvSpPr>
          <p:spPr>
            <a:xfrm>
              <a:off x="3382920" y="44388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65" name="CustomShape 61"/>
            <p:cNvSpPr/>
            <p:nvPr/>
          </p:nvSpPr>
          <p:spPr>
            <a:xfrm>
              <a:off x="3382920" y="405756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66" name="CustomShape 62"/>
            <p:cNvSpPr/>
            <p:nvPr/>
          </p:nvSpPr>
          <p:spPr>
            <a:xfrm>
              <a:off x="3233880" y="4208400"/>
              <a:ext cx="9504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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167" name="CustomShape 63"/>
          <p:cNvSpPr/>
          <p:nvPr/>
        </p:nvSpPr>
        <p:spPr>
          <a:xfrm>
            <a:off x="4248720" y="5038560"/>
            <a:ext cx="90720" cy="38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Symbol"/>
                <a:ea typeface="Symbol"/>
              </a:rPr>
              <a:t></a:t>
            </a:r>
            <a:endParaRPr b="0" lang="en-US" sz="25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68" name="Group 64"/>
          <p:cNvGrpSpPr/>
          <p:nvPr/>
        </p:nvGrpSpPr>
        <p:grpSpPr>
          <a:xfrm>
            <a:off x="4252320" y="5038560"/>
            <a:ext cx="1649160" cy="385920"/>
            <a:chOff x="4252320" y="5038560"/>
            <a:chExt cx="1649160" cy="385920"/>
          </a:xfrm>
        </p:grpSpPr>
        <p:sp>
          <p:nvSpPr>
            <p:cNvPr id="169" name="CustomShape 65"/>
            <p:cNvSpPr/>
            <p:nvPr/>
          </p:nvSpPr>
          <p:spPr>
            <a:xfrm>
              <a:off x="5810760" y="5038560"/>
              <a:ext cx="90720" cy="381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5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</a:t>
              </a:r>
              <a:endParaRPr b="0" lang="en-US" sz="25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70" name="CustomShape 66"/>
            <p:cNvSpPr/>
            <p:nvPr/>
          </p:nvSpPr>
          <p:spPr>
            <a:xfrm>
              <a:off x="5516280" y="5149800"/>
              <a:ext cx="17892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df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71" name="CustomShape 67"/>
            <p:cNvSpPr/>
            <p:nvPr/>
          </p:nvSpPr>
          <p:spPr>
            <a:xfrm>
              <a:off x="5109480" y="5149800"/>
              <a:ext cx="20484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ce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72" name="CustomShape 68"/>
            <p:cNvSpPr/>
            <p:nvPr/>
          </p:nvSpPr>
          <p:spPr>
            <a:xfrm>
              <a:off x="4712760" y="5149800"/>
              <a:ext cx="17892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b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f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73" name="CustomShape 69"/>
            <p:cNvSpPr/>
            <p:nvPr/>
          </p:nvSpPr>
          <p:spPr>
            <a:xfrm>
              <a:off x="4252320" y="5149800"/>
              <a:ext cx="21708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a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e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74" name="CustomShape 70"/>
            <p:cNvSpPr/>
            <p:nvPr/>
          </p:nvSpPr>
          <p:spPr>
            <a:xfrm>
              <a:off x="5413320" y="5122800"/>
              <a:ext cx="1350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75" name="CustomShape 71"/>
            <p:cNvSpPr/>
            <p:nvPr/>
          </p:nvSpPr>
          <p:spPr>
            <a:xfrm>
              <a:off x="4570200" y="5122800"/>
              <a:ext cx="1350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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176" name="CustomShape 72"/>
          <p:cNvSpPr/>
          <p:nvPr/>
        </p:nvSpPr>
        <p:spPr>
          <a:xfrm>
            <a:off x="4060800" y="5122800"/>
            <a:ext cx="182160" cy="27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Symbol"/>
                <a:ea typeface="Symbol"/>
              </a:rPr>
              <a:t>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77" name="Group 73"/>
          <p:cNvGrpSpPr/>
          <p:nvPr/>
        </p:nvGrpSpPr>
        <p:grpSpPr>
          <a:xfrm>
            <a:off x="2599560" y="4971960"/>
            <a:ext cx="1419840" cy="655920"/>
            <a:chOff x="2599560" y="4971960"/>
            <a:chExt cx="1419840" cy="655920"/>
          </a:xfrm>
        </p:grpSpPr>
        <p:sp>
          <p:nvSpPr>
            <p:cNvPr id="178" name="CustomShape 74"/>
            <p:cNvSpPr/>
            <p:nvPr/>
          </p:nvSpPr>
          <p:spPr>
            <a:xfrm>
              <a:off x="2599560" y="5038560"/>
              <a:ext cx="90720" cy="381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5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</a:t>
              </a:r>
              <a:endParaRPr b="0" lang="en-US" sz="25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79" name="CustomShape 75"/>
            <p:cNvSpPr/>
            <p:nvPr/>
          </p:nvSpPr>
          <p:spPr>
            <a:xfrm>
              <a:off x="3139200" y="5038560"/>
              <a:ext cx="90720" cy="381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25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</a:t>
              </a:r>
              <a:endParaRPr b="0" lang="en-US" sz="25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80" name="CustomShape 76"/>
            <p:cNvSpPr/>
            <p:nvPr/>
          </p:nvSpPr>
          <p:spPr>
            <a:xfrm>
              <a:off x="3777840" y="5324400"/>
              <a:ext cx="1152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d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81" name="CustomShape 77"/>
            <p:cNvSpPr/>
            <p:nvPr/>
          </p:nvSpPr>
          <p:spPr>
            <a:xfrm>
              <a:off x="3439440" y="5324400"/>
              <a:ext cx="1152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b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82" name="CustomShape 78"/>
            <p:cNvSpPr/>
            <p:nvPr/>
          </p:nvSpPr>
          <p:spPr>
            <a:xfrm>
              <a:off x="3791160" y="4981680"/>
              <a:ext cx="10296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c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83" name="CustomShape 79"/>
            <p:cNvSpPr/>
            <p:nvPr/>
          </p:nvSpPr>
          <p:spPr>
            <a:xfrm>
              <a:off x="3442680" y="4981680"/>
              <a:ext cx="1152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a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84" name="CustomShape 80"/>
            <p:cNvSpPr/>
            <p:nvPr/>
          </p:nvSpPr>
          <p:spPr>
            <a:xfrm>
              <a:off x="3006000" y="51498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f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85" name="CustomShape 81"/>
            <p:cNvSpPr/>
            <p:nvPr/>
          </p:nvSpPr>
          <p:spPr>
            <a:xfrm>
              <a:off x="2644920" y="5149800"/>
              <a:ext cx="10296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/>
              <a:r>
                <a:rPr b="0" i="1" lang="en-US" sz="1800" spc="-1" strike="noStrike">
                  <a:solidFill>
                    <a:srgbClr val="000000"/>
                  </a:solidFill>
                  <a:latin typeface="Times New Roman"/>
                </a:rPr>
                <a:t>e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86" name="CustomShape 82"/>
            <p:cNvSpPr/>
            <p:nvPr/>
          </p:nvSpPr>
          <p:spPr>
            <a:xfrm>
              <a:off x="3954600" y="51912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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87" name="CustomShape 83"/>
            <p:cNvSpPr/>
            <p:nvPr/>
          </p:nvSpPr>
          <p:spPr>
            <a:xfrm>
              <a:off x="3954600" y="53532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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88" name="CustomShape 84"/>
            <p:cNvSpPr/>
            <p:nvPr/>
          </p:nvSpPr>
          <p:spPr>
            <a:xfrm>
              <a:off x="3954600" y="497196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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89" name="CustomShape 85"/>
            <p:cNvSpPr/>
            <p:nvPr/>
          </p:nvSpPr>
          <p:spPr>
            <a:xfrm>
              <a:off x="3382920" y="51912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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90" name="CustomShape 86"/>
            <p:cNvSpPr/>
            <p:nvPr/>
          </p:nvSpPr>
          <p:spPr>
            <a:xfrm>
              <a:off x="3382920" y="535320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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91" name="CustomShape 87"/>
            <p:cNvSpPr/>
            <p:nvPr/>
          </p:nvSpPr>
          <p:spPr>
            <a:xfrm>
              <a:off x="3382920" y="4971960"/>
              <a:ext cx="6480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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92" name="CustomShape 88"/>
            <p:cNvSpPr/>
            <p:nvPr/>
          </p:nvSpPr>
          <p:spPr>
            <a:xfrm>
              <a:off x="3233880" y="5122800"/>
              <a:ext cx="95040" cy="274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/>
            <a:p>
              <a:pPr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Symbol"/>
                  <a:ea typeface="Symbol"/>
                </a:rPr>
                <a:t></a:t>
              </a:r>
              <a:endParaRPr b="0" lang="en-US" sz="18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193" name="CustomShape 89"/>
          <p:cNvSpPr/>
          <p:nvPr/>
        </p:nvSpPr>
        <p:spPr>
          <a:xfrm>
            <a:off x="5943600" y="2514600"/>
            <a:ext cx="914400" cy="6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90"/>
          <p:cNvSpPr/>
          <p:nvPr/>
        </p:nvSpPr>
        <p:spPr>
          <a:xfrm>
            <a:off x="6858000" y="3962520"/>
            <a:ext cx="1676520" cy="45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91"/>
          <p:cNvSpPr/>
          <p:nvPr/>
        </p:nvSpPr>
        <p:spPr>
          <a:xfrm>
            <a:off x="7162920" y="5257800"/>
            <a:ext cx="1676160" cy="45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685800" y="1980720"/>
            <a:ext cx="7772400" cy="4419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We’ll use the column-vector representation for a point.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Which implies that we use </a:t>
            </a:r>
            <a:r>
              <a:rPr b="0" lang="en-US" sz="2800" spc="-1" strike="noStrike">
                <a:solidFill>
                  <a:srgbClr val="3333cc"/>
                </a:solidFill>
                <a:latin typeface="Times New Roman"/>
              </a:rPr>
              <a:t>pre-multiplication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of the transformation – it appears before the point to be transformed in the equation.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697"/>
              </a:spcBef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What if we needed to switch to the other convention?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97" name="Formula 2"/>
              <p:cNvSpPr txBox="1"/>
              <p:nvPr/>
            </p:nvSpPr>
            <p:spPr>
              <a:xfrm>
                <a:off x="2743200" y="4191120"/>
                <a:ext cx="3100320" cy="85860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A</m:t>
                              </m:r>
                            </m:e>
                            <m:e>
                              <m:r>
                                <m:t xml:space="preserve">B</m:t>
                              </m:r>
                            </m:e>
                          </m:mr>
                          <m:mr>
                            <m:e>
                              <m:r>
                                <m:t xml:space="preserve">C</m:t>
                              </m:r>
                            </m:e>
                            <m:e>
                              <m:r>
                                <m:t xml:space="preserve">D</m:t>
                              </m:r>
                            </m:e>
                          </m:mr>
                        </m:m>
                      </m:e>
                    </m:d>
                    <m:r>
                      <m:t xml:space="preserve">⋅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t xml:space="preserve">x</m:t>
                              </m:r>
                            </m:e>
                          </m:mr>
                          <m:mr>
                            <m:e>
                              <m:r>
                                <m:t xml:space="preserve">y</m:t>
                              </m:r>
                            </m:e>
                          </m:mr>
                        </m:m>
                      </m:e>
                    </m:d>
                    <m:r>
                      <m:t xml:space="preserve">=</m:t>
                    </m:r>
                    <m:d>
                      <m:dPr>
                        <m:begChr m:val="["/>
                        <m:endChr m:val="]"/>
                      </m:dPr>
                      <m:e>
                        <m:m>
                          <m:mr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Ax</m:t>
                              </m:r>
                              <m:r>
                                <m:t xml:space="preserve">+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By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lit/>
                                  <m:nor/>
                                </m:rPr>
                                <m:t xml:space="preserve">Cx</m:t>
                              </m:r>
                              <m:r>
                                <m:t xml:space="preserve">+</m:t>
                              </m:r>
                              <m:r>
                                <m:rPr>
                                  <m:lit/>
                                  <m:nor/>
                                </m:rPr>
                                <m:t xml:space="preserve">Dy</m:t>
                              </m:r>
                            </m:e>
                          </m:mr>
                        </m:m>
                      </m:e>
                    </m:d>
                  </m:oMath>
                </a14:m>
              </a:p>
            </p:txBody>
          </p:sp>
        </mc:Choice>
        <mc:Fallback/>
      </mc:AlternateContent>
      <p:sp>
        <p:nvSpPr>
          <p:cNvPr id="198" name="TextShape 3"/>
          <p:cNvSpPr txBox="1"/>
          <p:nvPr/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Matrix Math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685800" y="7596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1" lang="en-US" sz="4400" spc="-1" strike="noStrike">
                <a:solidFill>
                  <a:srgbClr val="3333cc"/>
                </a:solidFill>
                <a:latin typeface="Times New Roman"/>
              </a:rPr>
              <a:t>Translation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380520" y="1143000"/>
            <a:ext cx="4419720" cy="495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A translation moves all </a:t>
            </a:r>
            <a:r>
              <a:rPr b="1" lang="en-US" sz="2000" spc="-1" strike="noStrike">
                <a:solidFill>
                  <a:srgbClr val="3333cc"/>
                </a:solidFill>
                <a:latin typeface="Arial"/>
              </a:rPr>
              <a:t>points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 in an object along the same straight-line path to new </a:t>
            </a:r>
            <a:r>
              <a:rPr b="1" lang="en-US" sz="2000" spc="-1" strike="noStrike">
                <a:solidFill>
                  <a:srgbClr val="ff3300"/>
                </a:solidFill>
                <a:latin typeface="Arial"/>
              </a:rPr>
              <a:t>positions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The path is represented by a vector, called the </a:t>
            </a:r>
            <a:r>
              <a:rPr b="1" lang="en-US" sz="2000" spc="-1" strike="noStrike">
                <a:solidFill>
                  <a:srgbClr val="66ff33"/>
                </a:solidFill>
                <a:latin typeface="Arial"/>
              </a:rPr>
              <a:t>translation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 or </a:t>
            </a:r>
            <a:r>
              <a:rPr b="1" lang="en-US" sz="2000" spc="-1" strike="noStrike">
                <a:solidFill>
                  <a:srgbClr val="66ff33"/>
                </a:solidFill>
                <a:latin typeface="Arial"/>
              </a:rPr>
              <a:t>shift vector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We can write the components: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 algn="ctr">
              <a:lnSpc>
                <a:spcPct val="100000"/>
              </a:lnSpc>
              <a:spcBef>
                <a:spcPts val="499"/>
              </a:spcBef>
            </a:pPr>
            <a:r>
              <a:rPr b="1" i="1" lang="en-US" sz="2000" spc="-1" strike="noStrike">
                <a:solidFill>
                  <a:srgbClr val="ff3300"/>
                </a:solidFill>
                <a:latin typeface="Arial"/>
              </a:rPr>
              <a:t>p</a:t>
            </a:r>
            <a:r>
              <a:rPr b="1" lang="en-US" sz="2000" spc="-1" strike="noStrike">
                <a:solidFill>
                  <a:srgbClr val="ff3300"/>
                </a:solidFill>
                <a:latin typeface="Arial"/>
                <a:ea typeface="Arial"/>
              </a:rPr>
              <a:t>'</a:t>
            </a:r>
            <a:r>
              <a:rPr b="1" i="1" lang="en-US" sz="2000" spc="-1" strike="noStrike" baseline="-25000">
                <a:solidFill>
                  <a:srgbClr val="ff3300"/>
                </a:solidFill>
                <a:latin typeface="Arial"/>
              </a:rPr>
              <a:t>x</a:t>
            </a:r>
            <a:r>
              <a:rPr b="1" i="1" lang="en-US" sz="2000" spc="-1" strike="noStrike" baseline="-25000">
                <a:solidFill>
                  <a:srgbClr val="66ff33"/>
                </a:solidFill>
                <a:latin typeface="Arial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i="1" lang="en-US" sz="2000" spc="-1" strike="noStrike">
                <a:solidFill>
                  <a:srgbClr val="3333cc"/>
                </a:solidFill>
                <a:latin typeface="Arial"/>
              </a:rPr>
              <a:t>p</a:t>
            </a:r>
            <a:r>
              <a:rPr b="1" i="1" lang="en-US" sz="2000" spc="-1" strike="noStrike" baseline="-25000">
                <a:solidFill>
                  <a:srgbClr val="3333cc"/>
                </a:solidFill>
                <a:latin typeface="Arial"/>
              </a:rPr>
              <a:t>x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+ </a:t>
            </a:r>
            <a:r>
              <a:rPr b="1" i="1" lang="en-US" sz="2000" spc="-1" strike="noStrike">
                <a:solidFill>
                  <a:srgbClr val="66ff33"/>
                </a:solidFill>
                <a:latin typeface="Arial"/>
              </a:rPr>
              <a:t>t</a:t>
            </a:r>
            <a:r>
              <a:rPr b="1" i="1" lang="en-US" sz="2000" spc="-1" strike="noStrike" baseline="-25000">
                <a:solidFill>
                  <a:srgbClr val="66ff33"/>
                </a:solidFill>
                <a:latin typeface="Arial"/>
              </a:rPr>
              <a:t>x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 algn="ctr">
              <a:lnSpc>
                <a:spcPct val="100000"/>
              </a:lnSpc>
              <a:spcBef>
                <a:spcPts val="499"/>
              </a:spcBef>
            </a:pPr>
            <a:r>
              <a:rPr b="1" i="1" lang="en-US" sz="2000" spc="-1" strike="noStrike">
                <a:solidFill>
                  <a:srgbClr val="ff3300"/>
                </a:solidFill>
                <a:latin typeface="Arial"/>
              </a:rPr>
              <a:t>p</a:t>
            </a:r>
            <a:r>
              <a:rPr b="1" lang="en-US" sz="2000" spc="-1" strike="noStrike">
                <a:solidFill>
                  <a:srgbClr val="ff3300"/>
                </a:solidFill>
                <a:latin typeface="Arial"/>
                <a:ea typeface="Arial"/>
              </a:rPr>
              <a:t>'</a:t>
            </a:r>
            <a:r>
              <a:rPr b="1" i="1" lang="en-US" sz="2000" spc="-1" strike="noStrike" baseline="-25000">
                <a:solidFill>
                  <a:srgbClr val="ff3300"/>
                </a:solidFill>
                <a:latin typeface="Arial"/>
              </a:rPr>
              <a:t>y</a:t>
            </a:r>
            <a:r>
              <a:rPr b="1" i="1" lang="en-US" sz="2000" spc="-1" strike="noStrike" baseline="-25000">
                <a:solidFill>
                  <a:srgbClr val="66ff33"/>
                </a:solidFill>
                <a:latin typeface="Arial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i="1" lang="en-US" sz="2000" spc="-1" strike="noStrike">
                <a:solidFill>
                  <a:srgbClr val="3333cc"/>
                </a:solidFill>
                <a:latin typeface="Arial"/>
              </a:rPr>
              <a:t>p</a:t>
            </a:r>
            <a:r>
              <a:rPr b="1" i="1" lang="en-US" sz="2000" spc="-1" strike="noStrike" baseline="-25000">
                <a:solidFill>
                  <a:srgbClr val="3333cc"/>
                </a:solidFill>
                <a:latin typeface="Arial"/>
              </a:rPr>
              <a:t>y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+ </a:t>
            </a:r>
            <a:r>
              <a:rPr b="1" i="1" lang="en-US" sz="2000" spc="-1" strike="noStrike">
                <a:solidFill>
                  <a:srgbClr val="66ff33"/>
                </a:solidFill>
                <a:latin typeface="Arial"/>
              </a:rPr>
              <a:t>t</a:t>
            </a:r>
            <a:r>
              <a:rPr b="1" i="1" lang="en-US" sz="2000" spc="-1" strike="noStrike" baseline="-25000">
                <a:solidFill>
                  <a:srgbClr val="66ff33"/>
                </a:solidFill>
                <a:latin typeface="Arial"/>
              </a:rPr>
              <a:t>y</a:t>
            </a:r>
            <a:r>
              <a:rPr b="1" i="1" lang="en-US" sz="2000" spc="-1" strike="noStrike" baseline="-25000">
                <a:solidFill>
                  <a:srgbClr val="3333cc"/>
                </a:solidFill>
                <a:latin typeface="Arial"/>
              </a:rPr>
              <a:t>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or in matrix form: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ff3300"/>
                </a:solidFill>
                <a:latin typeface="Arial"/>
              </a:rPr>
              <a:t>P</a:t>
            </a:r>
            <a:r>
              <a:rPr b="1" lang="en-US" sz="2000" spc="-1" strike="noStrike">
                <a:solidFill>
                  <a:srgbClr val="ff3300"/>
                </a:solidFill>
                <a:latin typeface="Arial"/>
                <a:ea typeface="Arial"/>
              </a:rPr>
              <a:t>'</a:t>
            </a:r>
            <a:r>
              <a:rPr b="1" lang="en-US" sz="2000" spc="-1" strike="noStrike">
                <a:solidFill>
                  <a:srgbClr val="ccccff"/>
                </a:solidFill>
                <a:latin typeface="Arial"/>
                <a:ea typeface="Arial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lang="en-US" sz="2000" spc="-1" strike="noStrike">
                <a:solidFill>
                  <a:srgbClr val="3333cc"/>
                </a:solidFill>
                <a:latin typeface="Arial"/>
              </a:rPr>
              <a:t>P</a:t>
            </a:r>
            <a:r>
              <a:rPr b="1" lang="en-US" sz="2000" spc="-1" strike="noStrike">
                <a:solidFill>
                  <a:srgbClr val="66ff33"/>
                </a:solidFill>
                <a:latin typeface="Arial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+</a:t>
            </a:r>
            <a:r>
              <a:rPr b="1" lang="en-US" sz="2000" spc="-1" strike="noStrike">
                <a:solidFill>
                  <a:srgbClr val="3333cc"/>
                </a:solidFill>
                <a:latin typeface="Arial"/>
              </a:rPr>
              <a:t> </a:t>
            </a:r>
            <a:r>
              <a:rPr b="1" lang="en-US" sz="2000" spc="-1" strike="noStrike">
                <a:solidFill>
                  <a:srgbClr val="66ff33"/>
                </a:solidFill>
                <a:latin typeface="Arial"/>
              </a:rPr>
              <a:t>T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01" name="Group 3"/>
          <p:cNvGrpSpPr/>
          <p:nvPr/>
        </p:nvGrpSpPr>
        <p:grpSpPr>
          <a:xfrm>
            <a:off x="4952880" y="1905120"/>
            <a:ext cx="3276720" cy="3047760"/>
            <a:chOff x="4952880" y="1905120"/>
            <a:chExt cx="3276720" cy="3047760"/>
          </a:xfrm>
        </p:grpSpPr>
        <p:sp>
          <p:nvSpPr>
            <p:cNvPr id="202" name="Line 4"/>
            <p:cNvSpPr/>
            <p:nvPr/>
          </p:nvSpPr>
          <p:spPr>
            <a:xfrm>
              <a:off x="4952880" y="1905120"/>
              <a:ext cx="0" cy="304776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Line 5"/>
            <p:cNvSpPr/>
            <p:nvPr/>
          </p:nvSpPr>
          <p:spPr>
            <a:xfrm>
              <a:off x="4952880" y="4952880"/>
              <a:ext cx="3276720" cy="0"/>
            </a:xfrm>
            <a:prstGeom prst="line">
              <a:avLst/>
            </a:prstGeom>
            <a:ln w="381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4" name="Line 6"/>
          <p:cNvSpPr/>
          <p:nvPr/>
        </p:nvSpPr>
        <p:spPr>
          <a:xfrm>
            <a:off x="5257800" y="190512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Line 7"/>
          <p:cNvSpPr/>
          <p:nvPr/>
        </p:nvSpPr>
        <p:spPr>
          <a:xfrm>
            <a:off x="5562720" y="190512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Line 8"/>
          <p:cNvSpPr/>
          <p:nvPr/>
        </p:nvSpPr>
        <p:spPr>
          <a:xfrm>
            <a:off x="5867280" y="190512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Line 9"/>
          <p:cNvSpPr/>
          <p:nvPr/>
        </p:nvSpPr>
        <p:spPr>
          <a:xfrm>
            <a:off x="6172200" y="190512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Line 10"/>
          <p:cNvSpPr/>
          <p:nvPr/>
        </p:nvSpPr>
        <p:spPr>
          <a:xfrm>
            <a:off x="6477120" y="190512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Line 11"/>
          <p:cNvSpPr/>
          <p:nvPr/>
        </p:nvSpPr>
        <p:spPr>
          <a:xfrm>
            <a:off x="6781680" y="190512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Line 12"/>
          <p:cNvSpPr/>
          <p:nvPr/>
        </p:nvSpPr>
        <p:spPr>
          <a:xfrm>
            <a:off x="7086600" y="190512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Line 13"/>
          <p:cNvSpPr/>
          <p:nvPr/>
        </p:nvSpPr>
        <p:spPr>
          <a:xfrm>
            <a:off x="7391520" y="190512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Line 14"/>
          <p:cNvSpPr/>
          <p:nvPr/>
        </p:nvSpPr>
        <p:spPr>
          <a:xfrm>
            <a:off x="7696080" y="190512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Line 15"/>
          <p:cNvSpPr/>
          <p:nvPr/>
        </p:nvSpPr>
        <p:spPr>
          <a:xfrm>
            <a:off x="8001000" y="1905120"/>
            <a:ext cx="0" cy="30477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Line 16"/>
          <p:cNvSpPr/>
          <p:nvPr/>
        </p:nvSpPr>
        <p:spPr>
          <a:xfrm>
            <a:off x="4952880" y="4648320"/>
            <a:ext cx="327672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Line 17"/>
          <p:cNvSpPr/>
          <p:nvPr/>
        </p:nvSpPr>
        <p:spPr>
          <a:xfrm>
            <a:off x="4952880" y="4343400"/>
            <a:ext cx="327672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Line 18"/>
          <p:cNvSpPr/>
          <p:nvPr/>
        </p:nvSpPr>
        <p:spPr>
          <a:xfrm>
            <a:off x="4952880" y="4038480"/>
            <a:ext cx="327672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Line 19"/>
          <p:cNvSpPr/>
          <p:nvPr/>
        </p:nvSpPr>
        <p:spPr>
          <a:xfrm>
            <a:off x="4952880" y="3733920"/>
            <a:ext cx="327672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Line 20"/>
          <p:cNvSpPr/>
          <p:nvPr/>
        </p:nvSpPr>
        <p:spPr>
          <a:xfrm>
            <a:off x="4952880" y="3429000"/>
            <a:ext cx="327672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Line 21"/>
          <p:cNvSpPr/>
          <p:nvPr/>
        </p:nvSpPr>
        <p:spPr>
          <a:xfrm>
            <a:off x="4952880" y="3124080"/>
            <a:ext cx="327672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Line 22"/>
          <p:cNvSpPr/>
          <p:nvPr/>
        </p:nvSpPr>
        <p:spPr>
          <a:xfrm>
            <a:off x="4952880" y="2819520"/>
            <a:ext cx="327672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Line 23"/>
          <p:cNvSpPr/>
          <p:nvPr/>
        </p:nvSpPr>
        <p:spPr>
          <a:xfrm>
            <a:off x="4952880" y="2514600"/>
            <a:ext cx="327672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Line 24"/>
          <p:cNvSpPr/>
          <p:nvPr/>
        </p:nvSpPr>
        <p:spPr>
          <a:xfrm>
            <a:off x="4952880" y="2209680"/>
            <a:ext cx="327672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25"/>
          <p:cNvSpPr/>
          <p:nvPr/>
        </p:nvSpPr>
        <p:spPr>
          <a:xfrm>
            <a:off x="5594400" y="4071960"/>
            <a:ext cx="228600" cy="228600"/>
          </a:xfrm>
          <a:prstGeom prst="ellipse">
            <a:avLst/>
          </a:prstGeom>
          <a:solidFill>
            <a:srgbClr val="3366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26"/>
          <p:cNvSpPr/>
          <p:nvPr/>
        </p:nvSpPr>
        <p:spPr>
          <a:xfrm>
            <a:off x="7424640" y="2852640"/>
            <a:ext cx="228600" cy="2286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Line 27"/>
          <p:cNvSpPr/>
          <p:nvPr/>
        </p:nvSpPr>
        <p:spPr>
          <a:xfrm flipV="1">
            <a:off x="5715000" y="2971440"/>
            <a:ext cx="1828800" cy="1219320"/>
          </a:xfrm>
          <a:prstGeom prst="line">
            <a:avLst/>
          </a:prstGeom>
          <a:ln w="25560">
            <a:solidFill>
              <a:srgbClr val="00ff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26" name="Group 28"/>
          <p:cNvGrpSpPr/>
          <p:nvPr/>
        </p:nvGrpSpPr>
        <p:grpSpPr>
          <a:xfrm>
            <a:off x="5867280" y="4125960"/>
            <a:ext cx="1676520" cy="440640"/>
            <a:chOff x="5867280" y="4125960"/>
            <a:chExt cx="1676520" cy="440640"/>
          </a:xfrm>
        </p:grpSpPr>
        <p:sp>
          <p:nvSpPr>
            <p:cNvPr id="227" name="Line 29"/>
            <p:cNvSpPr/>
            <p:nvPr/>
          </p:nvSpPr>
          <p:spPr>
            <a:xfrm>
              <a:off x="5867280" y="4191120"/>
              <a:ext cx="1676520" cy="0"/>
            </a:xfrm>
            <a:prstGeom prst="line">
              <a:avLst/>
            </a:prstGeom>
            <a:ln w="9360">
              <a:solidFill>
                <a:srgbClr val="000000"/>
              </a:solidFill>
              <a:miter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8" name="CustomShape 30"/>
            <p:cNvSpPr/>
            <p:nvPr/>
          </p:nvSpPr>
          <p:spPr>
            <a:xfrm>
              <a:off x="6467040" y="4125960"/>
              <a:ext cx="418680" cy="4406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>
                <a:lnSpc>
                  <a:spcPct val="100000"/>
                </a:lnSpc>
              </a:pPr>
              <a:r>
                <a:rPr b="1" lang="en-US" sz="2000" spc="-1" strike="noStrike">
                  <a:solidFill>
                    <a:srgbClr val="000000"/>
                  </a:solidFill>
                  <a:latin typeface="Arial"/>
                </a:rPr>
                <a:t> </a:t>
              </a:r>
              <a:r>
                <a:rPr b="1" i="1" lang="en-US" sz="2000" spc="-1" strike="noStrike">
                  <a:solidFill>
                    <a:srgbClr val="66ff33"/>
                  </a:solidFill>
                  <a:latin typeface="Arial"/>
                </a:rPr>
                <a:t>t</a:t>
              </a:r>
              <a:r>
                <a:rPr b="1" i="1" lang="en-US" sz="2000" spc="-1" strike="noStrike" baseline="-25000">
                  <a:solidFill>
                    <a:srgbClr val="66ff33"/>
                  </a:solidFill>
                  <a:latin typeface="Arial"/>
                </a:rPr>
                <a:t>x</a:t>
              </a:r>
              <a:endParaRPr b="0" lang="en-US" sz="20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grpSp>
        <p:nvGrpSpPr>
          <p:cNvPr id="229" name="Group 31"/>
          <p:cNvGrpSpPr/>
          <p:nvPr/>
        </p:nvGrpSpPr>
        <p:grpSpPr>
          <a:xfrm>
            <a:off x="7535880" y="3124080"/>
            <a:ext cx="529920" cy="990720"/>
            <a:chOff x="7535880" y="3124080"/>
            <a:chExt cx="529920" cy="990720"/>
          </a:xfrm>
        </p:grpSpPr>
        <p:sp>
          <p:nvSpPr>
            <p:cNvPr id="230" name="Line 32"/>
            <p:cNvSpPr/>
            <p:nvPr/>
          </p:nvSpPr>
          <p:spPr>
            <a:xfrm flipV="1">
              <a:off x="7543800" y="3124080"/>
              <a:ext cx="0" cy="990720"/>
            </a:xfrm>
            <a:prstGeom prst="line">
              <a:avLst/>
            </a:prstGeom>
            <a:ln w="9360">
              <a:solidFill>
                <a:srgbClr val="000000"/>
              </a:solidFill>
              <a:miter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1" name="CustomShape 33"/>
            <p:cNvSpPr/>
            <p:nvPr/>
          </p:nvSpPr>
          <p:spPr>
            <a:xfrm>
              <a:off x="7535880" y="3440160"/>
              <a:ext cx="529920" cy="4406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>
                <a:lnSpc>
                  <a:spcPct val="100000"/>
                </a:lnSpc>
              </a:pPr>
              <a:r>
                <a:rPr b="1" lang="en-US" sz="2000" spc="-1" strike="noStrike">
                  <a:solidFill>
                    <a:srgbClr val="000000"/>
                  </a:solidFill>
                  <a:latin typeface="Arial"/>
                </a:rPr>
                <a:t> </a:t>
              </a:r>
              <a:r>
                <a:rPr b="1" i="1" lang="en-US" sz="2000" spc="-1" strike="noStrike">
                  <a:solidFill>
                    <a:srgbClr val="66ff33"/>
                  </a:solidFill>
                  <a:latin typeface="Arial"/>
                </a:rPr>
                <a:t>t</a:t>
              </a:r>
              <a:r>
                <a:rPr b="1" i="1" lang="en-US" sz="2000" spc="-1" strike="noStrike" baseline="-25000">
                  <a:solidFill>
                    <a:srgbClr val="66ff33"/>
                  </a:solidFill>
                  <a:latin typeface="Arial"/>
                </a:rPr>
                <a:t>y</a:t>
              </a:r>
              <a:r>
                <a:rPr b="1" i="1" lang="en-US" sz="2000" spc="-1" strike="noStrike" baseline="-25000">
                  <a:solidFill>
                    <a:srgbClr val="3333cc"/>
                  </a:solidFill>
                  <a:latin typeface="Arial"/>
                </a:rPr>
                <a:t> </a:t>
              </a:r>
              <a:r>
                <a:rPr b="1" lang="en-US" sz="2000" spc="-1" strike="noStrike">
                  <a:solidFill>
                    <a:srgbClr val="000000"/>
                  </a:solidFill>
                  <a:latin typeface="Arial"/>
                </a:rPr>
                <a:t> </a:t>
              </a:r>
              <a:endParaRPr b="0" lang="en-US" sz="20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  <p:sp>
        <p:nvSpPr>
          <p:cNvPr id="232" name="CustomShape 34"/>
          <p:cNvSpPr/>
          <p:nvPr/>
        </p:nvSpPr>
        <p:spPr>
          <a:xfrm>
            <a:off x="1600200" y="5292720"/>
            <a:ext cx="457200" cy="9144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35"/>
          <p:cNvSpPr/>
          <p:nvPr/>
        </p:nvSpPr>
        <p:spPr>
          <a:xfrm>
            <a:off x="1677960" y="5257800"/>
            <a:ext cx="43524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ff3300"/>
                </a:solidFill>
                <a:latin typeface="Times New Roman"/>
              </a:rPr>
              <a:t>x</a:t>
            </a:r>
            <a:r>
              <a:rPr b="1" lang="en-US" sz="2400" spc="-1" strike="noStrike">
                <a:solidFill>
                  <a:srgbClr val="ff3300"/>
                </a:solidFill>
                <a:latin typeface="Times New Roman"/>
              </a:rPr>
              <a:t>’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400" spc="-1" strike="noStrike">
                <a:solidFill>
                  <a:srgbClr val="ff3300"/>
                </a:solidFill>
                <a:latin typeface="Times New Roman"/>
              </a:rPr>
              <a:t>y</a:t>
            </a:r>
            <a:r>
              <a:rPr b="1" lang="en-US" sz="2400" spc="-1" strike="noStrike">
                <a:solidFill>
                  <a:srgbClr val="ff3300"/>
                </a:solidFill>
                <a:latin typeface="Times New Roman"/>
              </a:rPr>
              <a:t>’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4" name="CustomShape 36"/>
          <p:cNvSpPr/>
          <p:nvPr/>
        </p:nvSpPr>
        <p:spPr>
          <a:xfrm>
            <a:off x="2514600" y="5292720"/>
            <a:ext cx="457200" cy="9144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37"/>
          <p:cNvSpPr/>
          <p:nvPr/>
        </p:nvSpPr>
        <p:spPr>
          <a:xfrm>
            <a:off x="2592720" y="5257800"/>
            <a:ext cx="33300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x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/>
            <a:r>
              <a:rPr b="1" lang="en-US" sz="2400" spc="-1" strike="noStrike">
                <a:solidFill>
                  <a:srgbClr val="3333cc"/>
                </a:solidFill>
                <a:latin typeface="Times New Roman"/>
              </a:rPr>
              <a:t>y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6" name="CustomShape 38"/>
          <p:cNvSpPr/>
          <p:nvPr/>
        </p:nvSpPr>
        <p:spPr>
          <a:xfrm>
            <a:off x="3352680" y="5292720"/>
            <a:ext cx="457200" cy="914400"/>
          </a:xfrm>
          <a:prstGeom prst="bracketPair">
            <a:avLst>
              <a:gd name="adj" fmla="val 17129"/>
            </a:avLst>
          </a:pr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39"/>
          <p:cNvSpPr/>
          <p:nvPr/>
        </p:nvSpPr>
        <p:spPr>
          <a:xfrm>
            <a:off x="3437280" y="5303880"/>
            <a:ext cx="389520" cy="85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1" i="1" lang="en-US" sz="2000" spc="-1" strike="noStrike">
                <a:solidFill>
                  <a:srgbClr val="66ff33"/>
                </a:solidFill>
                <a:latin typeface="Arial"/>
              </a:rPr>
              <a:t>t</a:t>
            </a:r>
            <a:r>
              <a:rPr b="1" i="1" lang="en-US" sz="2000" spc="-1" strike="noStrike" baseline="-25000">
                <a:solidFill>
                  <a:srgbClr val="66ff33"/>
                </a:solidFill>
                <a:latin typeface="Arial"/>
              </a:rPr>
              <a:t>x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1" i="1" lang="en-US" sz="2000" spc="-1" strike="noStrike">
                <a:solidFill>
                  <a:srgbClr val="66ff33"/>
                </a:solidFill>
                <a:latin typeface="Arial"/>
              </a:rPr>
              <a:t>t</a:t>
            </a:r>
            <a:r>
              <a:rPr b="1" i="1" lang="en-US" sz="2000" spc="-1" strike="noStrike" baseline="-25000">
                <a:solidFill>
                  <a:srgbClr val="66ff33"/>
                </a:solidFill>
                <a:latin typeface="Arial"/>
              </a:rPr>
              <a:t>y</a:t>
            </a:r>
            <a:r>
              <a:rPr b="1" i="1" lang="en-US" sz="2000" spc="-1" strike="noStrike" baseline="-25000">
                <a:solidFill>
                  <a:srgbClr val="3333cc"/>
                </a:solidFill>
                <a:latin typeface="Arial"/>
              </a:rPr>
              <a:t>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8" name="CustomShape 40"/>
          <p:cNvSpPr/>
          <p:nvPr/>
        </p:nvSpPr>
        <p:spPr>
          <a:xfrm>
            <a:off x="2133720" y="5562720"/>
            <a:ext cx="129528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spcBef>
                <a:spcPts val="1500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=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+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39" name="Group 41"/>
          <p:cNvGrpSpPr/>
          <p:nvPr/>
        </p:nvGrpSpPr>
        <p:grpSpPr>
          <a:xfrm>
            <a:off x="5321160" y="2438280"/>
            <a:ext cx="2830680" cy="2152080"/>
            <a:chOff x="5321160" y="2438280"/>
            <a:chExt cx="2830680" cy="2152080"/>
          </a:xfrm>
        </p:grpSpPr>
        <p:grpSp>
          <p:nvGrpSpPr>
            <p:cNvPr id="240" name="Group 42"/>
            <p:cNvGrpSpPr/>
            <p:nvPr/>
          </p:nvGrpSpPr>
          <p:grpSpPr>
            <a:xfrm>
              <a:off x="5321160" y="3414600"/>
              <a:ext cx="2830680" cy="1175760"/>
              <a:chOff x="5321160" y="3414600"/>
              <a:chExt cx="2830680" cy="1175760"/>
            </a:xfrm>
          </p:grpSpPr>
          <p:sp>
            <p:nvSpPr>
              <p:cNvPr id="241" name="CustomShape 43"/>
              <p:cNvSpPr/>
              <p:nvPr/>
            </p:nvSpPr>
            <p:spPr>
              <a:xfrm>
                <a:off x="5321160" y="4253040"/>
                <a:ext cx="619560" cy="3373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6800" bIns="46800"/>
              <a:p>
                <a:pPr/>
                <a:r>
                  <a:rPr b="1" lang="en-US" sz="1600" spc="-1" strike="noStrike">
                    <a:solidFill>
                      <a:srgbClr val="000000"/>
                    </a:solidFill>
                    <a:latin typeface="Times New Roman"/>
                  </a:rPr>
                  <a:t>(2, 2)</a:t>
                </a:r>
                <a:endParaRPr b="0" lang="en-US" sz="16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242" name="CustomShape 44"/>
              <p:cNvSpPr/>
              <p:nvPr/>
            </p:nvSpPr>
            <p:spPr>
              <a:xfrm>
                <a:off x="6707160" y="4114800"/>
                <a:ext cx="448920" cy="3373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6800" bIns="46800"/>
              <a:p>
                <a:pPr/>
                <a:r>
                  <a:rPr b="1" lang="en-US" sz="1600" spc="-1" strike="noStrike">
                    <a:solidFill>
                      <a:srgbClr val="000000"/>
                    </a:solidFill>
                    <a:latin typeface="Times New Roman"/>
                  </a:rPr>
                  <a:t>= 6</a:t>
                </a:r>
                <a:endParaRPr b="0" lang="en-US" sz="16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243" name="CustomShape 45"/>
              <p:cNvSpPr/>
              <p:nvPr/>
            </p:nvSpPr>
            <p:spPr>
              <a:xfrm>
                <a:off x="7753320" y="3414600"/>
                <a:ext cx="398520" cy="3373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6800" bIns="46800"/>
              <a:p>
                <a:pPr/>
                <a:r>
                  <a:rPr b="1" lang="en-US" sz="1600" spc="-1" strike="noStrike">
                    <a:solidFill>
                      <a:srgbClr val="000000"/>
                    </a:solidFill>
                    <a:latin typeface="Times New Roman"/>
                  </a:rPr>
                  <a:t>=4</a:t>
                </a:r>
                <a:endParaRPr b="0" lang="en-US" sz="1600" spc="-1" strike="noStrike">
                  <a:solidFill>
                    <a:srgbClr val="000000"/>
                  </a:solidFill>
                  <a:latin typeface="Times New Roman"/>
                </a:endParaRPr>
              </a:p>
            </p:txBody>
          </p:sp>
        </p:grpSp>
        <p:sp>
          <p:nvSpPr>
            <p:cNvPr id="244" name="CustomShape 46"/>
            <p:cNvSpPr/>
            <p:nvPr/>
          </p:nvSpPr>
          <p:spPr>
            <a:xfrm>
              <a:off x="7467480" y="2438280"/>
              <a:ext cx="304920" cy="459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>
                <a:spcBef>
                  <a:spcPts val="1500"/>
                </a:spcBef>
              </a:pPr>
              <a:r>
                <a:rPr b="1" lang="en-US" sz="2400" spc="-1" strike="noStrike">
                  <a:solidFill>
                    <a:srgbClr val="000000"/>
                  </a:solidFill>
                  <a:latin typeface="Times New Roman"/>
                </a:rPr>
                <a:t>?</a:t>
              </a:r>
              <a:endParaRPr b="0" lang="en-US" sz="24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</p:grpSp>
    </p:spTree>
  </p:cSld>
  <p:timing>
    <p:tnLst>
      <p:par>
        <p:cTn id="41" dur="indefinite" restart="never" nodeType="tmRoot">
          <p:childTnLst>
            <p:seq>
              <p:cTn id="42" dur="indefinite" nodeType="mainSeq"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6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70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3315</TotalTime>
  <Application>LibreOffice/6.0.6.2$Linux_X86_64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2003-06-25T04:51:04Z</dcterms:created>
  <dc:creator>fsksm</dc:creator>
  <dc:description/>
  <dc:language>en-US</dc:language>
  <cp:lastModifiedBy/>
  <dcterms:modified xsi:type="dcterms:W3CDTF">2019-02-04T13:40:19Z</dcterms:modified>
  <cp:revision>37</cp:revision>
  <dc:subject/>
  <dc:title>2D TRANSFORMATIONS</dc:title>
</cp:coreProperties>
</file>