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3" r:id="rId5"/>
    <p:sldId id="274" r:id="rId6"/>
    <p:sldId id="275" r:id="rId7"/>
    <p:sldId id="276" r:id="rId8"/>
    <p:sldId id="270" r:id="rId9"/>
    <p:sldId id="277" r:id="rId10"/>
    <p:sldId id="278" r:id="rId11"/>
    <p:sldId id="283" r:id="rId12"/>
    <p:sldId id="279" r:id="rId13"/>
    <p:sldId id="280" r:id="rId14"/>
    <p:sldId id="272" r:id="rId15"/>
    <p:sldId id="271" r:id="rId16"/>
    <p:sldId id="282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3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7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2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0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6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8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5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9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6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99022"/>
            <a:ext cx="3562350" cy="1790700"/>
          </a:xfrm>
        </p:spPr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366346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REGULAR LANGUAGES AND REGULAR GRAMMARS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Construction of a nondeterministic fa to accept a language L(r) (cont.)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93631"/>
            <a:ext cx="7645555" cy="3751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>
                <a:solidFill>
                  <a:prstClr val="black"/>
                </a:solidFill>
              </a:rPr>
              <a:t>Given schematic representations for automata designed to accept L(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) and (</a:t>
            </a:r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dirty="0" smtClean="0"/>
              <a:t>, an automaton to accept L(r</a:t>
            </a:r>
            <a:r>
              <a:rPr lang="en-US" baseline="-25000" dirty="0" smtClean="0"/>
              <a:t>1</a:t>
            </a:r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) can be constructed as shown in Figure 3.4</a:t>
            </a:r>
            <a:endParaRPr lang="en-US" altLang="en-US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taylor.ferracane\Desktop\Linz PPT Images\3.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7" y="3822867"/>
            <a:ext cx="5648326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Construction of a nondeterministic fa to accept a language L(r) (cont.)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93631"/>
            <a:ext cx="7645555" cy="3751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>
                <a:solidFill>
                  <a:prstClr val="black"/>
                </a:solidFill>
              </a:rPr>
              <a:t>Given a schematic representation for an automaton designed to accept L(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), an automaton to accept L(r</a:t>
            </a:r>
            <a:r>
              <a:rPr lang="en-US" baseline="-25000" dirty="0" smtClean="0"/>
              <a:t>1</a:t>
            </a:r>
            <a:r>
              <a:rPr lang="en-US" dirty="0" smtClean="0"/>
              <a:t>*) can be constructed as shown in Figure 3.5</a:t>
            </a:r>
            <a:endParaRPr lang="en-US" altLang="en-US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taylor.ferracane\Desktop\Linz PPT Images\3.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3376947"/>
            <a:ext cx="36195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Example: Construction of a nfa to accept a language L(r) 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93631"/>
            <a:ext cx="7706458" cy="3751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>
                <a:solidFill>
                  <a:prstClr val="black"/>
                </a:solidFill>
              </a:rPr>
              <a:t>Given the regular expression r = (a + bb)* (</a:t>
            </a:r>
            <a:r>
              <a:rPr lang="en-US" altLang="en-US" dirty="0" err="1" smtClean="0">
                <a:solidFill>
                  <a:prstClr val="black"/>
                </a:solidFill>
              </a:rPr>
              <a:t>ba</a:t>
            </a:r>
            <a:r>
              <a:rPr lang="en-US" altLang="en-US" dirty="0" smtClean="0">
                <a:solidFill>
                  <a:prstClr val="black"/>
                </a:solidFill>
              </a:rPr>
              <a:t>* +  </a:t>
            </a:r>
            <a:r>
              <a:rPr lang="en-US" altLang="en-US" dirty="0" smtClean="0">
                <a:solidFill>
                  <a:prstClr val="black"/>
                </a:solidFill>
                <a:sym typeface="Symbol" panose="05050102010706020507" pitchFamily="18" charset="2"/>
              </a:rPr>
              <a:t></a:t>
            </a:r>
            <a:r>
              <a:rPr lang="en-US" altLang="en-US" dirty="0" smtClean="0">
                <a:solidFill>
                  <a:prstClr val="black"/>
                </a:solidFill>
              </a:rPr>
              <a:t>), a </a:t>
            </a:r>
            <a:r>
              <a:rPr lang="en-US" dirty="0" smtClean="0"/>
              <a:t>nondeterministic fa to accept L(r) can be constructed systematically as shown in Figure 3.7</a:t>
            </a:r>
            <a:endParaRPr lang="en-US" altLang="en-US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5122" name="Picture 2" descr="C:\Users\taylor.ferracane\Desktop\Linz PPT Images\3.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307932"/>
            <a:ext cx="597217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2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417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Regular Expressions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for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Regular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49" y="1578041"/>
            <a:ext cx="7345519" cy="47161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Theorem 3.2: For every regular language, it is possible to construct a corresponding </a:t>
            </a:r>
            <a:r>
              <a:rPr lang="en-US" dirty="0" err="1" smtClean="0"/>
              <a:t>r.e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altLang="en-US" dirty="0" smtClean="0"/>
              <a:t>The process can be illustrated with a </a:t>
            </a:r>
            <a:r>
              <a:rPr lang="en-US" altLang="en-US" i="1" dirty="0" smtClean="0"/>
              <a:t>generalized transition graph (GTG)</a:t>
            </a:r>
          </a:p>
          <a:p>
            <a:pPr>
              <a:defRPr/>
            </a:pPr>
            <a:r>
              <a:rPr lang="en-US" altLang="en-US" dirty="0" smtClean="0"/>
              <a:t>A GTG for </a:t>
            </a:r>
            <a:r>
              <a:rPr lang="en-US" altLang="en-US" dirty="0" smtClean="0">
                <a:solidFill>
                  <a:srgbClr val="0070C0"/>
                </a:solidFill>
              </a:rPr>
              <a:t>L(a* + a*(a + b)c*)</a:t>
            </a:r>
            <a:r>
              <a:rPr lang="en-US" altLang="en-US" dirty="0" smtClean="0"/>
              <a:t> is shown below</a:t>
            </a:r>
          </a:p>
          <a:p>
            <a:pPr>
              <a:defRPr/>
            </a:pPr>
            <a:endParaRPr lang="en-US" altLang="en-US" dirty="0"/>
          </a:p>
          <a:p>
            <a:pPr algn="ctr">
              <a:buNone/>
            </a:pPr>
            <a:endParaRPr lang="en-US" altLang="en-US" i="1" u="sng" dirty="0"/>
          </a:p>
          <a:p>
            <a:pPr lvl="1">
              <a:buNone/>
            </a:pPr>
            <a:endParaRPr lang="en-US" altLang="en-US" dirty="0"/>
          </a:p>
        </p:txBody>
      </p:sp>
      <p:pic>
        <p:nvPicPr>
          <p:cNvPr id="6146" name="Picture 2" descr="C:\Users\taylor.ferracane\Desktop\Linz PPT Images\3.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223" y="3960228"/>
            <a:ext cx="2759554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2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096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Regular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Grammars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49" y="1406769"/>
            <a:ext cx="8234162" cy="48874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In a right-linear grammar, at most one </a:t>
            </a:r>
            <a:r>
              <a:rPr lang="en-US" dirty="0" smtClean="0"/>
              <a:t>variable symbol </a:t>
            </a:r>
            <a:r>
              <a:rPr lang="en-US" dirty="0"/>
              <a:t>appears on the right side of any production.  If it occurs, it is the rightmost symbol.</a:t>
            </a:r>
          </a:p>
          <a:p>
            <a:pPr>
              <a:defRPr/>
            </a:pPr>
            <a:r>
              <a:rPr lang="en-US" dirty="0"/>
              <a:t>In a </a:t>
            </a:r>
            <a:r>
              <a:rPr lang="en-US" dirty="0" smtClean="0"/>
              <a:t>left-linear </a:t>
            </a:r>
            <a:r>
              <a:rPr lang="en-US" dirty="0"/>
              <a:t>grammar, at most one variable symbol</a:t>
            </a:r>
            <a:r>
              <a:rPr lang="en-US" dirty="0" smtClean="0"/>
              <a:t> </a:t>
            </a:r>
            <a:r>
              <a:rPr lang="en-US" dirty="0"/>
              <a:t>appears on the right side of any production.  If it occurs, it is the </a:t>
            </a:r>
            <a:r>
              <a:rPr lang="en-US" dirty="0" smtClean="0"/>
              <a:t>leftmost </a:t>
            </a:r>
            <a:r>
              <a:rPr lang="en-US" dirty="0"/>
              <a:t>symbol.</a:t>
            </a:r>
          </a:p>
          <a:p>
            <a:pPr>
              <a:defRPr/>
            </a:pPr>
            <a:r>
              <a:rPr lang="en-US" dirty="0" smtClean="0"/>
              <a:t>A </a:t>
            </a:r>
            <a:r>
              <a:rPr lang="en-US" i="1" dirty="0" smtClean="0"/>
              <a:t>regular grammar</a:t>
            </a:r>
            <a:r>
              <a:rPr lang="en-US" dirty="0" smtClean="0"/>
              <a:t> is either right-linear or left-linear. </a:t>
            </a:r>
            <a:endParaRPr lang="en-US" dirty="0"/>
          </a:p>
          <a:p>
            <a:r>
              <a:rPr lang="en-US" altLang="en-US" dirty="0" smtClean="0"/>
              <a:t>Example 3.13 presents a regular (right-linear) grammar: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 V = { S }, T = { a, b }, and productions S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abS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|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en-US" i="1" u="sng" dirty="0"/>
          </a:p>
          <a:p>
            <a:pPr marL="0" indent="0">
              <a:buNone/>
            </a:pPr>
            <a:endParaRPr lang="en-US" altLang="en-US" dirty="0"/>
          </a:p>
          <a:p>
            <a:pPr>
              <a:buNone/>
            </a:pPr>
            <a:endParaRPr lang="en-US" altLang="en-US" i="1" u="sng" dirty="0"/>
          </a:p>
          <a:p>
            <a:pPr lvl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21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4172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accent5">
                    <a:lumMod val="50000"/>
                  </a:schemeClr>
                </a:solidFill>
              </a:rPr>
              <a:t>Right-Linear Grammars Generate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900" b="1" dirty="0" smtClean="0">
                <a:solidFill>
                  <a:schemeClr val="accent5">
                    <a:lumMod val="50000"/>
                  </a:schemeClr>
                </a:solidFill>
              </a:rPr>
              <a:t>Regular Languages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60810"/>
            <a:ext cx="7801673" cy="471615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dirty="0" smtClean="0"/>
              <a:t>	Per theorem 3.3, it is always possible to construct a nfa to accept the language generated by a regular grammar G:</a:t>
            </a:r>
            <a:endParaRPr lang="en-US" dirty="0"/>
          </a:p>
          <a:p>
            <a:pPr lvl="1">
              <a:defRPr/>
            </a:pPr>
            <a:r>
              <a:rPr lang="en-US" dirty="0"/>
              <a:t>Label the </a:t>
            </a:r>
            <a:r>
              <a:rPr lang="en-US" dirty="0" smtClean="0"/>
              <a:t>nfa </a:t>
            </a:r>
            <a:r>
              <a:rPr lang="en-US" dirty="0"/>
              <a:t>start state with </a:t>
            </a:r>
            <a:r>
              <a:rPr lang="en-US" dirty="0" smtClean="0"/>
              <a:t>S and a final state V</a:t>
            </a:r>
            <a:r>
              <a:rPr lang="en-US" baseline="-25000" dirty="0" smtClean="0"/>
              <a:t>f</a:t>
            </a:r>
            <a:endParaRPr lang="en-US" baseline="-25000" dirty="0"/>
          </a:p>
          <a:p>
            <a:pPr lvl="1">
              <a:defRPr/>
            </a:pPr>
            <a:r>
              <a:rPr lang="en-US" dirty="0" smtClean="0"/>
              <a:t>For </a:t>
            </a:r>
            <a:r>
              <a:rPr lang="en-US" dirty="0"/>
              <a:t>every variable symbol </a:t>
            </a:r>
            <a:r>
              <a:rPr lang="en-US" dirty="0" smtClean="0"/>
              <a:t>V</a:t>
            </a:r>
            <a:r>
              <a:rPr lang="en-US" baseline="-25000" dirty="0" smtClean="0"/>
              <a:t>i</a:t>
            </a:r>
            <a:r>
              <a:rPr lang="en-US" dirty="0" smtClean="0"/>
              <a:t> in G, create a nfa state and label it </a:t>
            </a:r>
            <a:r>
              <a:rPr lang="en-US" dirty="0"/>
              <a:t>V</a:t>
            </a:r>
            <a:r>
              <a:rPr lang="en-US" baseline="-25000" dirty="0"/>
              <a:t>i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For </a:t>
            </a:r>
            <a:r>
              <a:rPr lang="en-US" dirty="0"/>
              <a:t>each </a:t>
            </a:r>
            <a:r>
              <a:rPr lang="en-US" dirty="0" smtClean="0">
                <a:cs typeface="Arial" charset="0"/>
              </a:rPr>
              <a:t>production of the form </a:t>
            </a:r>
            <a:r>
              <a:rPr lang="en-US" dirty="0"/>
              <a:t>A </a:t>
            </a:r>
            <a:r>
              <a:rPr lang="en-US" dirty="0">
                <a:cs typeface="Arial" charset="0"/>
              </a:rPr>
              <a:t>→ aB </a:t>
            </a:r>
            <a:r>
              <a:rPr lang="en-US" dirty="0" smtClean="0">
                <a:cs typeface="Arial" charset="0"/>
              </a:rPr>
              <a:t>, </a:t>
            </a:r>
            <a:r>
              <a:rPr lang="en-US" dirty="0">
                <a:cs typeface="Arial" charset="0"/>
              </a:rPr>
              <a:t>label a transition from state A to B with symbol a</a:t>
            </a:r>
          </a:p>
          <a:p>
            <a:pPr lvl="1">
              <a:defRPr/>
            </a:pPr>
            <a:r>
              <a:rPr lang="en-US" dirty="0"/>
              <a:t>For each </a:t>
            </a:r>
            <a:r>
              <a:rPr lang="en-US" dirty="0" smtClean="0">
                <a:cs typeface="Arial" charset="0"/>
              </a:rPr>
              <a:t>production of the form </a:t>
            </a:r>
            <a:r>
              <a:rPr lang="en-US" dirty="0"/>
              <a:t>A </a:t>
            </a:r>
            <a:r>
              <a:rPr lang="en-US" dirty="0">
                <a:cs typeface="Arial" charset="0"/>
              </a:rPr>
              <a:t>→ </a:t>
            </a:r>
            <a:r>
              <a:rPr lang="en-US" dirty="0" smtClean="0">
                <a:cs typeface="Arial" charset="0"/>
              </a:rPr>
              <a:t>a, </a:t>
            </a:r>
            <a:r>
              <a:rPr lang="en-US" dirty="0">
                <a:cs typeface="Arial" charset="0"/>
              </a:rPr>
              <a:t>label a transition from state A to </a:t>
            </a:r>
            <a:r>
              <a:rPr lang="en-US" dirty="0" smtClean="0"/>
              <a:t>V</a:t>
            </a:r>
            <a:r>
              <a:rPr lang="en-US" baseline="-25000" dirty="0" smtClean="0"/>
              <a:t>f </a:t>
            </a:r>
            <a:r>
              <a:rPr lang="en-US" dirty="0" smtClean="0">
                <a:cs typeface="Arial" charset="0"/>
              </a:rPr>
              <a:t>with </a:t>
            </a:r>
            <a:r>
              <a:rPr lang="en-US" dirty="0">
                <a:cs typeface="Arial" charset="0"/>
              </a:rPr>
              <a:t>symbol </a:t>
            </a:r>
            <a:r>
              <a:rPr lang="en-US" dirty="0" smtClean="0">
                <a:cs typeface="Arial" charset="0"/>
              </a:rPr>
              <a:t>a</a:t>
            </a:r>
            <a:r>
              <a:rPr lang="en-US" dirty="0" smtClean="0"/>
              <a:t> (may </a:t>
            </a:r>
            <a:r>
              <a:rPr lang="en-US" dirty="0"/>
              <a:t>have to add </a:t>
            </a:r>
            <a:r>
              <a:rPr lang="en-US" dirty="0" smtClean="0"/>
              <a:t>intermediate states </a:t>
            </a:r>
            <a:r>
              <a:rPr lang="en-US" dirty="0"/>
              <a:t>for productions with more than one terminal on RHS)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en-US" dirty="0"/>
          </a:p>
          <a:p>
            <a:pPr>
              <a:buNone/>
            </a:pPr>
            <a:endParaRPr lang="en-US" altLang="en-US" i="1" u="sng" dirty="0"/>
          </a:p>
          <a:p>
            <a:pPr lvl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62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Example: Construction of a nfa to accept a language L(G) 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93631"/>
            <a:ext cx="7706458" cy="3751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>
                <a:solidFill>
                  <a:prstClr val="black"/>
                </a:solidFill>
              </a:rPr>
              <a:t>Given the regular grammar G w</a:t>
            </a:r>
            <a:r>
              <a:rPr lang="en-US" altLang="en-US" dirty="0" smtClean="0">
                <a:cs typeface="Arial" panose="020B0604020202020204" pitchFamily="34" charset="0"/>
              </a:rPr>
              <a:t>ith productions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V</a:t>
            </a:r>
            <a:r>
              <a:rPr lang="en-US" altLang="en-US" baseline="-25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0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aV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V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abV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0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| b</a:t>
            </a:r>
          </a:p>
          <a:p>
            <a:pPr marL="0" indent="0">
              <a:buNone/>
            </a:pPr>
            <a:r>
              <a:rPr lang="en-US" altLang="en-US" dirty="0" smtClean="0">
                <a:solidFill>
                  <a:prstClr val="black"/>
                </a:solidFill>
              </a:rPr>
              <a:t>a </a:t>
            </a:r>
            <a:r>
              <a:rPr lang="en-US" dirty="0" smtClean="0"/>
              <a:t>nondeterministic fa to accept L(G) can be constructed systematically as shown in Figure 3.17</a:t>
            </a:r>
            <a:endParaRPr lang="en-US" altLang="en-US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7170" name="Picture 2" descr="C:\Users\taylor.ferracane\Desktop\Linz PPT Images\3.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41633"/>
            <a:ext cx="32004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8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4172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accent5">
                    <a:lumMod val="50000"/>
                  </a:schemeClr>
                </a:solidFill>
              </a:rPr>
              <a:t>Right-Linear Grammars for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Regular </a:t>
            </a:r>
            <a:r>
              <a:rPr lang="en-US" sz="4900" b="1" dirty="0" smtClean="0">
                <a:solidFill>
                  <a:schemeClr val="accent5">
                    <a:lumMod val="50000"/>
                  </a:schemeClr>
                </a:solidFill>
              </a:rPr>
              <a:t>Languages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789056"/>
            <a:ext cx="7768374" cy="4225378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dirty="0" smtClean="0"/>
              <a:t>	Per theorem 3.4, it is always possible to construct a regular grammar G to generate the language accepted by a dfa M:</a:t>
            </a:r>
            <a:endParaRPr lang="en-US" dirty="0"/>
          </a:p>
          <a:p>
            <a:pPr lvl="1">
              <a:defRPr/>
            </a:pPr>
            <a:r>
              <a:rPr lang="en-US" dirty="0"/>
              <a:t>Each state in the </a:t>
            </a:r>
            <a:r>
              <a:rPr lang="en-US" dirty="0" smtClean="0"/>
              <a:t>dfa </a:t>
            </a:r>
            <a:r>
              <a:rPr lang="en-US" dirty="0"/>
              <a:t>corresponds to a </a:t>
            </a:r>
            <a:r>
              <a:rPr lang="en-US" dirty="0" smtClean="0"/>
              <a:t>variable </a:t>
            </a:r>
            <a:r>
              <a:rPr lang="en-US" dirty="0"/>
              <a:t>symbol in </a:t>
            </a:r>
            <a:r>
              <a:rPr lang="en-US" dirty="0">
                <a:cs typeface="Arial" charset="0"/>
              </a:rPr>
              <a:t>G</a:t>
            </a:r>
            <a:endParaRPr lang="en-US" dirty="0"/>
          </a:p>
          <a:p>
            <a:pPr lvl="1">
              <a:defRPr/>
            </a:pPr>
            <a:r>
              <a:rPr lang="en-US" dirty="0"/>
              <a:t>For each </a:t>
            </a:r>
            <a:r>
              <a:rPr lang="en-US" dirty="0" smtClean="0"/>
              <a:t>dfa </a:t>
            </a:r>
            <a:r>
              <a:rPr lang="en-US" dirty="0"/>
              <a:t>transition from state A to state B labeled with symbol a, </a:t>
            </a:r>
            <a:r>
              <a:rPr lang="en-US" dirty="0" smtClean="0"/>
              <a:t>there is a </a:t>
            </a:r>
            <a:r>
              <a:rPr lang="en-US" dirty="0"/>
              <a:t>production </a:t>
            </a:r>
            <a:r>
              <a:rPr lang="en-US" dirty="0" smtClean="0"/>
              <a:t>of the form A </a:t>
            </a:r>
            <a:r>
              <a:rPr lang="en-US" dirty="0">
                <a:cs typeface="Arial" charset="0"/>
              </a:rPr>
              <a:t>→ aB </a:t>
            </a:r>
            <a:r>
              <a:rPr lang="en-US" dirty="0" smtClean="0">
                <a:cs typeface="Arial" charset="0"/>
              </a:rPr>
              <a:t>in </a:t>
            </a:r>
            <a:r>
              <a:rPr lang="en-US" dirty="0">
                <a:cs typeface="Arial" charset="0"/>
              </a:rPr>
              <a:t>G</a:t>
            </a:r>
          </a:p>
          <a:p>
            <a:pPr lvl="1">
              <a:defRPr/>
            </a:pPr>
            <a:r>
              <a:rPr lang="en-US" dirty="0">
                <a:cs typeface="Arial" charset="0"/>
              </a:rPr>
              <a:t>For </a:t>
            </a:r>
            <a:r>
              <a:rPr lang="en-US" dirty="0" smtClean="0">
                <a:cs typeface="Arial" charset="0"/>
              </a:rPr>
              <a:t>each </a:t>
            </a:r>
            <a:r>
              <a:rPr lang="en-US" dirty="0">
                <a:cs typeface="Arial" charset="0"/>
              </a:rPr>
              <a:t>final state </a:t>
            </a:r>
            <a:r>
              <a:rPr lang="en-US" dirty="0" smtClean="0">
                <a:cs typeface="Arial" charset="0"/>
              </a:rPr>
              <a:t>F</a:t>
            </a:r>
            <a:r>
              <a:rPr lang="en-US" baseline="-25000" dirty="0" smtClean="0">
                <a:cs typeface="Arial" charset="0"/>
              </a:rPr>
              <a:t>i</a:t>
            </a:r>
            <a:r>
              <a:rPr lang="en-US" dirty="0" smtClean="0">
                <a:cs typeface="Arial" charset="0"/>
              </a:rPr>
              <a:t> in the dfa, there is a corresponding </a:t>
            </a:r>
            <a:r>
              <a:rPr lang="en-US" dirty="0">
                <a:cs typeface="Arial" charset="0"/>
              </a:rPr>
              <a:t>production </a:t>
            </a:r>
            <a:r>
              <a:rPr lang="en-US" dirty="0" smtClean="0">
                <a:cs typeface="Arial" charset="0"/>
              </a:rPr>
              <a:t>F</a:t>
            </a:r>
            <a:r>
              <a:rPr lang="en-US" baseline="-25000" dirty="0">
                <a:cs typeface="Arial" charset="0"/>
              </a:rPr>
              <a:t>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→ </a:t>
            </a:r>
            <a:r>
              <a:rPr lang="el-GR" dirty="0" smtClean="0">
                <a:cs typeface="Arial" charset="0"/>
              </a:rPr>
              <a:t>λ</a:t>
            </a:r>
            <a:r>
              <a:rPr lang="en-US" dirty="0" smtClean="0">
                <a:cs typeface="Arial" charset="0"/>
              </a:rPr>
              <a:t> in G</a:t>
            </a:r>
            <a:endParaRPr lang="el-GR" dirty="0">
              <a:cs typeface="Arial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en-US" dirty="0"/>
          </a:p>
          <a:p>
            <a:pPr>
              <a:buNone/>
            </a:pPr>
            <a:endParaRPr lang="en-US" altLang="en-US" i="1" u="sng" dirty="0"/>
          </a:p>
          <a:p>
            <a:pPr lvl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8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46" y="365126"/>
            <a:ext cx="8288216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Example: Construction of a regular grammar G to generate a language L(M) 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93631"/>
            <a:ext cx="7706458" cy="3751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Given the language L(aab*a), Figure 3.18 shows the transition function for a dfa that accepts the language and the productions for the corresponding regular grammar. </a:t>
            </a:r>
            <a:endParaRPr lang="en-US" altLang="en-US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8194" name="Picture 2" descr="C:\Users\taylor.ferracane\Desktop\Linz PPT Images\3.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306" y="3367924"/>
            <a:ext cx="2715389" cy="290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4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46" y="365126"/>
            <a:ext cx="8288216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Equivalence of Regular Languages and Regular Grammars</a:t>
            </a:r>
          </a:p>
        </p:txBody>
      </p:sp>
      <p:pic>
        <p:nvPicPr>
          <p:cNvPr id="9218" name="Picture 2" descr="C:\Users\taylor.ferracane\Desktop\Linz PPT Images\3.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1988637"/>
            <a:ext cx="31527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4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34" y="365127"/>
            <a:ext cx="8608742" cy="12294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Learning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Objectives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100" b="1" i="1" dirty="0" smtClean="0">
                <a:solidFill>
                  <a:schemeClr val="accent5">
                    <a:lumMod val="50000"/>
                  </a:schemeClr>
                </a:solidFill>
              </a:rPr>
              <a:t>At the conclusion of the chapter, the student will be able to:</a:t>
            </a:r>
            <a:endParaRPr lang="en-US" sz="31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5858"/>
            <a:ext cx="8140212" cy="448627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Identify the language associated </a:t>
            </a:r>
            <a:r>
              <a:rPr lang="en-US" dirty="0"/>
              <a:t>with a regular </a:t>
            </a:r>
            <a:r>
              <a:rPr lang="en-US" dirty="0" smtClean="0"/>
              <a:t>expression</a:t>
            </a:r>
          </a:p>
          <a:p>
            <a:r>
              <a:rPr lang="en-US" dirty="0" smtClean="0"/>
              <a:t>Find a regular expression to describe a given language</a:t>
            </a:r>
          </a:p>
          <a:p>
            <a:r>
              <a:rPr lang="en-US" dirty="0" smtClean="0"/>
              <a:t>Construct a nondeterministic finite automaton to accept the language denoted by a regular expression</a:t>
            </a:r>
          </a:p>
          <a:p>
            <a:r>
              <a:rPr lang="en-US" dirty="0" smtClean="0"/>
              <a:t>Use generalized transition graphs to construct a regular expression that denotes the language accepted by a given finite automaton </a:t>
            </a:r>
          </a:p>
          <a:p>
            <a:r>
              <a:rPr lang="en-US" dirty="0" smtClean="0"/>
              <a:t>Identify whether a particular grammar is regular</a:t>
            </a:r>
          </a:p>
          <a:p>
            <a:r>
              <a:rPr lang="en-US" dirty="0" smtClean="0"/>
              <a:t>Construct regular grammars for simple languages</a:t>
            </a:r>
          </a:p>
          <a:p>
            <a:r>
              <a:rPr lang="en-US" dirty="0" smtClean="0"/>
              <a:t>Construct a nfa that accepts the language generated by a regular grammar</a:t>
            </a:r>
          </a:p>
          <a:p>
            <a:r>
              <a:rPr lang="en-US" dirty="0"/>
              <a:t>Construct a regular grammar</a:t>
            </a:r>
            <a:r>
              <a:rPr lang="en-US" dirty="0" smtClean="0"/>
              <a:t> </a:t>
            </a:r>
            <a:r>
              <a:rPr lang="en-US" dirty="0"/>
              <a:t>that </a:t>
            </a:r>
            <a:r>
              <a:rPr lang="en-US" dirty="0" smtClean="0"/>
              <a:t>generates </a:t>
            </a:r>
            <a:r>
              <a:rPr lang="en-US" dirty="0"/>
              <a:t>the language </a:t>
            </a:r>
            <a:r>
              <a:rPr lang="en-US" dirty="0" smtClean="0"/>
              <a:t>accepted </a:t>
            </a:r>
            <a:r>
              <a:rPr lang="en-US" dirty="0"/>
              <a:t>by </a:t>
            </a:r>
            <a:r>
              <a:rPr lang="en-US" dirty="0" smtClean="0"/>
              <a:t>a finite automaton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Regular Expressions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5169"/>
            <a:ext cx="7886700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Regular Expressions provide </a:t>
            </a:r>
            <a:r>
              <a:rPr lang="en-US" dirty="0" smtClean="0"/>
              <a:t>a concise way </a:t>
            </a:r>
            <a:r>
              <a:rPr lang="en-US" dirty="0"/>
              <a:t>to describe some languages</a:t>
            </a:r>
          </a:p>
          <a:p>
            <a:pPr>
              <a:defRPr/>
            </a:pPr>
            <a:r>
              <a:rPr lang="en-US" dirty="0"/>
              <a:t>Regular Expressions </a:t>
            </a:r>
            <a:r>
              <a:rPr lang="en-US" dirty="0" smtClean="0"/>
              <a:t>are defined recursively.  For any alphabet: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/>
              <a:t>empty set, the empty string, </a:t>
            </a:r>
            <a:r>
              <a:rPr lang="en-US" dirty="0" smtClean="0"/>
              <a:t>or any </a:t>
            </a:r>
            <a:r>
              <a:rPr lang="en-US" dirty="0"/>
              <a:t>symbol from the </a:t>
            </a:r>
            <a:r>
              <a:rPr lang="en-US" dirty="0" smtClean="0"/>
              <a:t>alphabet are </a:t>
            </a:r>
            <a:r>
              <a:rPr lang="en-US" i="1" dirty="0" smtClean="0"/>
              <a:t>primitive regular expressions</a:t>
            </a:r>
            <a:endParaRPr lang="en-US" dirty="0"/>
          </a:p>
          <a:p>
            <a:pPr lvl="1">
              <a:defRPr/>
            </a:pPr>
            <a:r>
              <a:rPr lang="en-US" dirty="0"/>
              <a:t>the union (+), concatenation </a:t>
            </a:r>
            <a:r>
              <a:rPr lang="en-US" dirty="0" smtClean="0"/>
              <a:t>(</a:t>
            </a:r>
            <a:r>
              <a:rPr lang="en-US" dirty="0">
                <a:sym typeface="Symbol" panose="05050102010706020507" pitchFamily="18" charset="2"/>
              </a:rPr>
              <a:t></a:t>
            </a:r>
            <a:r>
              <a:rPr lang="en-US" dirty="0" smtClean="0"/>
              <a:t>), </a:t>
            </a:r>
            <a:r>
              <a:rPr lang="en-US" dirty="0"/>
              <a:t>and star closure (*) of regular </a:t>
            </a:r>
            <a:r>
              <a:rPr lang="en-US" dirty="0" smtClean="0"/>
              <a:t>expressions is also a regular expression</a:t>
            </a:r>
            <a:endParaRPr lang="en-US" dirty="0"/>
          </a:p>
          <a:p>
            <a:pPr lvl="1">
              <a:defRPr/>
            </a:pPr>
            <a:r>
              <a:rPr lang="en-US" dirty="0"/>
              <a:t>any string resulting from a finite number of </a:t>
            </a:r>
            <a:r>
              <a:rPr lang="en-US" dirty="0" smtClean="0"/>
              <a:t>these operations </a:t>
            </a:r>
            <a:r>
              <a:rPr lang="en-US" dirty="0"/>
              <a:t>on primitive regular </a:t>
            </a:r>
            <a:r>
              <a:rPr lang="en-US" dirty="0" smtClean="0"/>
              <a:t>expressions </a:t>
            </a:r>
            <a:r>
              <a:rPr lang="en-US" dirty="0"/>
              <a:t>is also a regular expression</a:t>
            </a:r>
          </a:p>
        </p:txBody>
      </p:sp>
    </p:spTree>
    <p:extLst>
      <p:ext uri="{BB962C8B-B14F-4D97-AF65-F5344CB8AC3E}">
        <p14:creationId xmlns:p14="http://schemas.microsoft.com/office/powerpoint/2010/main" val="5542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Languages Associated with Regular Expressions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regular expression r denotes a language L(r)</a:t>
            </a:r>
            <a:endParaRPr lang="en-US" dirty="0"/>
          </a:p>
          <a:p>
            <a:pPr>
              <a:defRPr/>
            </a:pPr>
            <a:r>
              <a:rPr lang="en-US" dirty="0" smtClean="0"/>
              <a:t>Assuming that r</a:t>
            </a:r>
            <a:r>
              <a:rPr lang="en-US" baseline="-25000" dirty="0" smtClean="0"/>
              <a:t>1</a:t>
            </a:r>
            <a:r>
              <a:rPr lang="en-US" dirty="0" smtClean="0"/>
              <a:t> and r</a:t>
            </a:r>
            <a:r>
              <a:rPr lang="en-US" baseline="-25000" dirty="0"/>
              <a:t>2</a:t>
            </a:r>
            <a:r>
              <a:rPr lang="en-US" dirty="0" smtClean="0"/>
              <a:t> are regular expressions:</a:t>
            </a:r>
            <a:endParaRPr lang="en-US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smtClean="0">
                <a:sym typeface="Symbol" panose="05050102010706020507" pitchFamily="18" charset="2"/>
              </a:rPr>
              <a:t>The regular expression  denotes </a:t>
            </a:r>
            <a:r>
              <a:rPr lang="en-US" dirty="0" smtClean="0"/>
              <a:t>the </a:t>
            </a:r>
            <a:r>
              <a:rPr lang="en-US" dirty="0"/>
              <a:t>empty </a:t>
            </a:r>
            <a:r>
              <a:rPr lang="en-US" dirty="0" smtClean="0"/>
              <a:t>set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>
                <a:sym typeface="Symbol" panose="05050102010706020507" pitchFamily="18" charset="2"/>
              </a:rPr>
              <a:t>The regular expression </a:t>
            </a:r>
            <a:r>
              <a:rPr lang="en-US" dirty="0" smtClean="0">
                <a:sym typeface="Symbol" panose="05050102010706020507" pitchFamily="18" charset="2"/>
              </a:rPr>
              <a:t> </a:t>
            </a:r>
            <a:r>
              <a:rPr lang="en-US" dirty="0">
                <a:sym typeface="Symbol" panose="05050102010706020507" pitchFamily="18" charset="2"/>
              </a:rPr>
              <a:t>denotes </a:t>
            </a:r>
            <a:r>
              <a:rPr lang="en-US" dirty="0"/>
              <a:t>the </a:t>
            </a:r>
            <a:r>
              <a:rPr lang="en-US" dirty="0" smtClean="0"/>
              <a:t>set { </a:t>
            </a:r>
            <a:r>
              <a:rPr lang="en-US" dirty="0" smtClean="0">
                <a:sym typeface="Symbol" panose="05050102010706020507" pitchFamily="18" charset="2"/>
              </a:rPr>
              <a:t> }</a:t>
            </a:r>
            <a:endParaRPr lang="en-US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smtClean="0"/>
              <a:t>For any a in the alphabet, the regular expression a denotes the set </a:t>
            </a:r>
            <a:r>
              <a:rPr lang="en-US" dirty="0"/>
              <a:t>{ </a:t>
            </a:r>
            <a:r>
              <a:rPr lang="en-US" dirty="0" smtClean="0">
                <a:sym typeface="Symbol" panose="05050102010706020507" pitchFamily="18" charset="2"/>
              </a:rPr>
              <a:t>a </a:t>
            </a:r>
            <a:r>
              <a:rPr lang="en-US" dirty="0">
                <a:sym typeface="Symbol" panose="05050102010706020507" pitchFamily="18" charset="2"/>
              </a:rPr>
              <a:t>}</a:t>
            </a:r>
            <a:endParaRPr lang="en-US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smtClean="0"/>
              <a:t>The regular expression </a:t>
            </a: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 +</a:t>
            </a:r>
            <a:r>
              <a:rPr lang="en-US" dirty="0" smtClean="0"/>
              <a:t> r</a:t>
            </a:r>
            <a:r>
              <a:rPr lang="en-US" baseline="-25000" dirty="0" smtClean="0"/>
              <a:t>2 </a:t>
            </a:r>
            <a:r>
              <a:rPr lang="en-US" dirty="0" smtClean="0"/>
              <a:t> denotes L(</a:t>
            </a: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 smtClean="0"/>
              <a:t>) </a:t>
            </a:r>
            <a:r>
              <a:rPr lang="en-US" dirty="0" smtClean="0">
                <a:sym typeface="Symbol" panose="05050102010706020507" pitchFamily="18" charset="2"/>
              </a:rPr>
              <a:t> </a:t>
            </a:r>
            <a:r>
              <a:rPr lang="en-US" dirty="0" smtClean="0"/>
              <a:t>L(r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The regular expression 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 </a:t>
            </a:r>
            <a:r>
              <a:rPr lang="en-US" dirty="0" smtClean="0"/>
              <a:t>r</a:t>
            </a:r>
            <a:r>
              <a:rPr lang="en-US" baseline="-25000" dirty="0" smtClean="0"/>
              <a:t>2 </a:t>
            </a:r>
            <a:r>
              <a:rPr lang="en-US" dirty="0" smtClean="0"/>
              <a:t> </a:t>
            </a:r>
            <a:r>
              <a:rPr lang="en-US" dirty="0"/>
              <a:t>denotes L(r</a:t>
            </a:r>
            <a:r>
              <a:rPr lang="en-US" baseline="-25000" dirty="0"/>
              <a:t>1</a:t>
            </a:r>
            <a:r>
              <a:rPr lang="en-US" dirty="0"/>
              <a:t>) </a:t>
            </a:r>
            <a:r>
              <a:rPr lang="en-US" dirty="0" smtClean="0"/>
              <a:t>L(r</a:t>
            </a:r>
            <a:r>
              <a:rPr lang="en-US" baseline="-25000" dirty="0" smtClean="0"/>
              <a:t>2</a:t>
            </a:r>
            <a:r>
              <a:rPr lang="en-US" dirty="0"/>
              <a:t>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The regular expression </a:t>
            </a:r>
            <a:r>
              <a:rPr lang="en-US" dirty="0" smtClean="0"/>
              <a:t>(r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r>
              <a:rPr lang="en-US" dirty="0"/>
              <a:t>denotes L(r</a:t>
            </a:r>
            <a:r>
              <a:rPr lang="en-US" baseline="-25000" dirty="0"/>
              <a:t>1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The regular expression 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*</a:t>
            </a:r>
            <a:r>
              <a:rPr lang="en-US" baseline="-25000" dirty="0" smtClean="0"/>
              <a:t> </a:t>
            </a:r>
            <a:r>
              <a:rPr lang="en-US" dirty="0" smtClean="0"/>
              <a:t>denotes (L(r</a:t>
            </a:r>
            <a:r>
              <a:rPr lang="en-US" baseline="-25000" dirty="0" smtClean="0"/>
              <a:t>1</a:t>
            </a:r>
            <a:r>
              <a:rPr lang="en-US" dirty="0" smtClean="0"/>
              <a:t>))*</a:t>
            </a:r>
            <a:endParaRPr lang="en-US" dirty="0"/>
          </a:p>
          <a:p>
            <a:pPr marL="914400" lvl="1" indent="-457200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Determining the Language Denoted by a Regular Expression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By combining regular expressions using the given rules, arbitrarily complex expressions can be constructed</a:t>
            </a:r>
            <a:endParaRPr lang="en-US" dirty="0"/>
          </a:p>
          <a:p>
            <a:pPr>
              <a:defRPr/>
            </a:pPr>
            <a:r>
              <a:rPr lang="en-US" dirty="0" smtClean="0"/>
              <a:t>The concatenation symbol (</a:t>
            </a:r>
            <a:r>
              <a:rPr lang="en-US" dirty="0" smtClean="0">
                <a:sym typeface="Symbol" panose="05050102010706020507" pitchFamily="18" charset="2"/>
              </a:rPr>
              <a:t></a:t>
            </a:r>
            <a:r>
              <a:rPr lang="en-US" dirty="0" smtClean="0"/>
              <a:t>) is usually omitted</a:t>
            </a:r>
          </a:p>
          <a:p>
            <a:pPr>
              <a:defRPr/>
            </a:pPr>
            <a:r>
              <a:rPr lang="en-US" dirty="0"/>
              <a:t>In applying operations, we observe the following precedence rules:</a:t>
            </a:r>
          </a:p>
          <a:p>
            <a:pPr lvl="1">
              <a:defRPr/>
            </a:pPr>
            <a:r>
              <a:rPr lang="en-US" dirty="0"/>
              <a:t>star closure precedes concatenation</a:t>
            </a:r>
          </a:p>
          <a:p>
            <a:pPr lvl="1">
              <a:defRPr/>
            </a:pPr>
            <a:r>
              <a:rPr lang="en-US" dirty="0"/>
              <a:t>concatenation precedes </a:t>
            </a:r>
            <a:r>
              <a:rPr lang="en-US" dirty="0" smtClean="0"/>
              <a:t>union</a:t>
            </a:r>
          </a:p>
          <a:p>
            <a:pPr>
              <a:defRPr/>
            </a:pPr>
            <a:r>
              <a:rPr lang="en-US" dirty="0" smtClean="0"/>
              <a:t>Parentheses are used to override the normal precedence of operators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Sample Regular Expressions and Associated Languages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650323"/>
              </p:ext>
            </p:extLst>
          </p:nvPr>
        </p:nvGraphicFramePr>
        <p:xfrm>
          <a:off x="390525" y="1852246"/>
          <a:ext cx="8362950" cy="3012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227"/>
                <a:gridCol w="6286723"/>
              </a:tblGrid>
              <a:tr h="3694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Regular Expression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Language</a:t>
                      </a:r>
                      <a:endParaRPr lang="en-US" dirty="0"/>
                    </a:p>
                  </a:txBody>
                  <a:tcPr/>
                </a:tc>
              </a:tr>
              <a:tr h="3694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(ab)*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{ (ab)</a:t>
                      </a:r>
                      <a:r>
                        <a:rPr lang="en-US" baseline="30000" dirty="0" smtClean="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, n ≥ 0 }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694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+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{ a, b }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694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(a + b)*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{ a, b }*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baseline="0" dirty="0" smtClean="0"/>
                        <a:t>(in other words, any string formed with a and b)</a:t>
                      </a:r>
                      <a:endParaRPr lang="en-US" dirty="0" smtClean="0"/>
                    </a:p>
                  </a:txBody>
                  <a:tcPr/>
                </a:tc>
              </a:tr>
              <a:tr h="3694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a(bb)*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{ a, abb, abbbb, abbbbbb, … }</a:t>
                      </a:r>
                    </a:p>
                  </a:txBody>
                  <a:tcPr/>
                </a:tc>
              </a:tr>
              <a:tr h="3694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a*</a:t>
                      </a:r>
                      <a:r>
                        <a:rPr lang="en-US" baseline="0" dirty="0" smtClean="0"/>
                        <a:t>(a + 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{ a, aa, aaa, …, b, ab, aab, … } </a:t>
                      </a:r>
                      <a:r>
                        <a:rPr lang="en-US" dirty="0" smtClean="0"/>
                        <a:t>(Example 3.2)</a:t>
                      </a:r>
                    </a:p>
                  </a:txBody>
                  <a:tcPr/>
                </a:tc>
              </a:tr>
              <a:tr h="3694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(aa)*(bb)*b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{ b, aab, aaaab, …, bbb, aabbb, … } </a:t>
                      </a:r>
                      <a:r>
                        <a:rPr lang="en-US" dirty="0" smtClean="0"/>
                        <a:t>(Example 3.4)</a:t>
                      </a:r>
                    </a:p>
                  </a:txBody>
                  <a:tcPr/>
                </a:tc>
              </a:tr>
              <a:tr h="4266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(0 + 1)*00(0 + 1)*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 strings containing at least one pair of consecutive zeros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869795" y="5026634"/>
            <a:ext cx="7645555" cy="1296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prstClr val="black"/>
                </a:solidFill>
              </a:rPr>
              <a:t>Two regular expressions are equivalent if they denote the same language.  Consider, for example, (a + b)* and (a*b*)*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37315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417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Regular Expressions and Regular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0810"/>
            <a:ext cx="7253220" cy="47161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Theorem </a:t>
            </a:r>
            <a:r>
              <a:rPr lang="en-US" dirty="0"/>
              <a:t>3.1: For any </a:t>
            </a:r>
            <a:r>
              <a:rPr lang="en-US" dirty="0" smtClean="0"/>
              <a:t>regular expression </a:t>
            </a:r>
            <a:r>
              <a:rPr lang="en-US" dirty="0"/>
              <a:t>r, there is </a:t>
            </a:r>
            <a:r>
              <a:rPr lang="en-US" dirty="0" smtClean="0"/>
              <a:t>a nondeterministic finite automaton </a:t>
            </a:r>
            <a:r>
              <a:rPr lang="en-US" dirty="0"/>
              <a:t>that accepts the language denoted by r</a:t>
            </a:r>
          </a:p>
          <a:p>
            <a:pPr>
              <a:defRPr/>
            </a:pPr>
            <a:r>
              <a:rPr lang="en-US" dirty="0" smtClean="0"/>
              <a:t>Since nondeterministic and deterministic accepters are equivalent, </a:t>
            </a:r>
            <a:r>
              <a:rPr lang="en-US" dirty="0"/>
              <a:t>regular expressions are associated precisely with regular languages</a:t>
            </a:r>
          </a:p>
          <a:p>
            <a:r>
              <a:rPr lang="en-US" altLang="en-US" dirty="0" smtClean="0"/>
              <a:t>A constructive proof of theorem 3.1 provides a systematic procedure for constructing a nfa that accepts the language denoted by any regular expression </a:t>
            </a:r>
            <a:endParaRPr lang="en-US" altLang="en-US" i="1" u="sng" dirty="0"/>
          </a:p>
          <a:p>
            <a:pPr marL="0" indent="0">
              <a:buNone/>
            </a:pPr>
            <a:endParaRPr lang="en-US" altLang="en-US" dirty="0"/>
          </a:p>
          <a:p>
            <a:pPr>
              <a:buNone/>
            </a:pPr>
            <a:endParaRPr lang="en-US" altLang="en-US" i="1" u="sng" dirty="0"/>
          </a:p>
          <a:p>
            <a:pPr lvl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7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Construction of a nondeterministic fa to accept a language L(r)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5323"/>
            <a:ext cx="7645555" cy="3399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>
                <a:solidFill>
                  <a:prstClr val="black"/>
                </a:solidFill>
              </a:rPr>
              <a:t>We can construct simple automata that accept the languages associated with the empty set, the empty string, and any individual symbol.</a:t>
            </a:r>
          </a:p>
          <a:p>
            <a:pPr marL="0" indent="0" algn="ctr">
              <a:buNone/>
            </a:pPr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taylor.ferracane\Desktop\Linz PPT Images\3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72522"/>
            <a:ext cx="57912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6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Construction of a nondeterministic fa to accept a language L(r) (cont.)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93631"/>
            <a:ext cx="7645555" cy="3751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>
                <a:solidFill>
                  <a:prstClr val="black"/>
                </a:solidFill>
              </a:rPr>
              <a:t>Given schematic representations for automata designed to accept L(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) and (</a:t>
            </a:r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dirty="0" smtClean="0"/>
              <a:t>, an automaton to accept L(r</a:t>
            </a:r>
            <a:r>
              <a:rPr lang="en-US" baseline="-25000" dirty="0" smtClean="0"/>
              <a:t>1</a:t>
            </a:r>
            <a:r>
              <a:rPr lang="en-US" dirty="0" smtClean="0"/>
              <a:t> + r</a:t>
            </a:r>
            <a:r>
              <a:rPr lang="en-US" baseline="-25000" dirty="0" smtClean="0"/>
              <a:t>2</a:t>
            </a:r>
            <a:r>
              <a:rPr lang="en-US" dirty="0" smtClean="0"/>
              <a:t>) can be constructed as shown in Figure 3.3</a:t>
            </a:r>
            <a:endParaRPr lang="en-US" altLang="en-US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taylor.ferracane\Desktop\Linz PPT Images\3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3233404"/>
            <a:ext cx="44005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9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</TotalTime>
  <Words>1015</Words>
  <Application>Microsoft Office PowerPoint</Application>
  <PresentationFormat>On-screen Show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Chapter 3</vt:lpstr>
      <vt:lpstr>Learning Objectives At the conclusion of the chapter, the student will be able to:</vt:lpstr>
      <vt:lpstr>Regular Expressions</vt:lpstr>
      <vt:lpstr>Languages Associated with Regular Expressions</vt:lpstr>
      <vt:lpstr>Determining the Language Denoted by a Regular Expression</vt:lpstr>
      <vt:lpstr>Sample Regular Expressions and Associated Languages</vt:lpstr>
      <vt:lpstr>Regular Expressions and Regular Languages</vt:lpstr>
      <vt:lpstr>Construction of a nondeterministic fa to accept a language L(r)</vt:lpstr>
      <vt:lpstr>Construction of a nondeterministic fa to accept a language L(r) (cont.)</vt:lpstr>
      <vt:lpstr>Construction of a nondeterministic fa to accept a language L(r) (cont.)</vt:lpstr>
      <vt:lpstr>Construction of a nondeterministic fa to accept a language L(r) (cont.)</vt:lpstr>
      <vt:lpstr>Example: Construction of a nfa to accept a language L(r) </vt:lpstr>
      <vt:lpstr>Regular Expressions for Regular Languages</vt:lpstr>
      <vt:lpstr>Regular Grammars</vt:lpstr>
      <vt:lpstr>Right-Linear Grammars Generate Regular Languages</vt:lpstr>
      <vt:lpstr>Example: Construction of a nfa to accept a language L(G) </vt:lpstr>
      <vt:lpstr>Right-Linear Grammars for Regular Languages</vt:lpstr>
      <vt:lpstr>Example: Construction of a regular grammar G to generate a language L(M) </vt:lpstr>
      <vt:lpstr>Equivalence of Regular Languages and Regular Grammars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Jose Cordova</dc:creator>
  <cp:lastModifiedBy>Taylor Ferracane</cp:lastModifiedBy>
  <cp:revision>68</cp:revision>
  <dcterms:created xsi:type="dcterms:W3CDTF">2015-12-11T23:22:52Z</dcterms:created>
  <dcterms:modified xsi:type="dcterms:W3CDTF">2016-01-15T14:39:48Z</dcterms:modified>
</cp:coreProperties>
</file>