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2" r:id="rId5"/>
    <p:sldId id="276" r:id="rId6"/>
    <p:sldId id="277" r:id="rId7"/>
    <p:sldId id="287" r:id="rId8"/>
    <p:sldId id="279" r:id="rId9"/>
    <p:sldId id="280" r:id="rId10"/>
    <p:sldId id="289" r:id="rId11"/>
    <p:sldId id="288" r:id="rId12"/>
    <p:sldId id="261" r:id="rId13"/>
    <p:sldId id="281" r:id="rId14"/>
    <p:sldId id="282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3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7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2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0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6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8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5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9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6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99022"/>
            <a:ext cx="3562350" cy="1790700"/>
          </a:xfrm>
        </p:spPr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450" y="3657600"/>
            <a:ext cx="3224420" cy="1143000"/>
          </a:xfrm>
        </p:spPr>
        <p:txBody>
          <a:bodyPr/>
          <a:lstStyle/>
          <a:p>
            <a:r>
              <a:rPr lang="en-US" dirty="0" smtClean="0"/>
              <a:t>A HIERARCHY OF FORMAL LANGUAGES AND AUTOMATA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142" y="278630"/>
            <a:ext cx="7599849" cy="104913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Derivation of Strings Using a Context-Sensitive Grammar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278" y="1510747"/>
            <a:ext cx="8063191" cy="466476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Using the grammar in Example 11.2, we derive the string aabbcc</a:t>
            </a:r>
            <a:endParaRPr lang="en-US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	S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 aAbc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    abAc 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    abBbcc 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	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   aBbbcc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	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 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sym typeface="Symbol" panose="05050102010706020507" pitchFamily="18" charset="2"/>
              </a:rPr>
              <a:t> aabbcc </a:t>
            </a:r>
          </a:p>
          <a:p>
            <a:r>
              <a:rPr lang="en-US" dirty="0" smtClean="0"/>
              <a:t>The variables A and B are effectively used as messengers: </a:t>
            </a:r>
          </a:p>
          <a:p>
            <a:pPr lvl="1"/>
            <a:r>
              <a:rPr lang="en-US" dirty="0" smtClean="0"/>
              <a:t>an A is created on the left, travels to the right of the first c, where it creates another b and c, as well as variable B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the newly created B is sent to the left in order to create the corresponding a</a:t>
            </a:r>
            <a:endParaRPr lang="en-US" sz="2400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03" y="278630"/>
            <a:ext cx="8254652" cy="104913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Context-Sensitive Languages and Linear Bounded Automata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279" y="1510747"/>
            <a:ext cx="7697576" cy="44751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Theorem 11.8 states that, for every </a:t>
            </a:r>
            <a:r>
              <a:rPr lang="en-US" dirty="0" smtClean="0">
                <a:sym typeface="Symbol" panose="05050102010706020507" pitchFamily="18" charset="2"/>
              </a:rPr>
              <a:t>context-sensitive language L not including , there is a linear bounded automaton that recognizes L</a:t>
            </a:r>
          </a:p>
          <a:p>
            <a:r>
              <a:rPr lang="en-US" dirty="0" smtClean="0">
                <a:sym typeface="Symbol" panose="05050102010706020507" pitchFamily="18" charset="2"/>
              </a:rPr>
              <a:t>Theorem 11.9 states that, if a language L is accepted by a linear bounded automaton M, then there is a context-sensitive grammar that generates L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These two theorems establish the result that </a:t>
            </a:r>
            <a:r>
              <a:rPr lang="en-US" altLang="en-US" dirty="0" smtClean="0">
                <a:sym typeface="Symbol" panose="05050102010706020507" pitchFamily="18" charset="2"/>
              </a:rPr>
              <a:t>context-sensitive </a:t>
            </a:r>
            <a:r>
              <a:rPr lang="en-US" altLang="en-US" dirty="0">
                <a:sym typeface="Symbol" panose="05050102010706020507" pitchFamily="18" charset="2"/>
              </a:rPr>
              <a:t>grammars generate exactly the family of </a:t>
            </a:r>
            <a:r>
              <a:rPr lang="en-US" altLang="en-US" dirty="0" smtClean="0">
                <a:sym typeface="Symbol" panose="05050102010706020507" pitchFamily="18" charset="2"/>
              </a:rPr>
              <a:t>languages accepted by linear bounded automata, </a:t>
            </a:r>
            <a:r>
              <a:rPr lang="en-US" altLang="en-US" dirty="0">
                <a:sym typeface="Symbol" panose="05050102010706020507" pitchFamily="18" charset="2"/>
              </a:rPr>
              <a:t>the </a:t>
            </a:r>
            <a:r>
              <a:rPr lang="en-US" dirty="0">
                <a:sym typeface="Symbol" panose="05050102010706020507" pitchFamily="18" charset="2"/>
              </a:rPr>
              <a:t>context-sensitive </a:t>
            </a:r>
            <a:r>
              <a:rPr lang="en-US" dirty="0" smtClean="0">
                <a:sym typeface="Symbol" panose="05050102010706020507" pitchFamily="18" charset="2"/>
              </a:rPr>
              <a:t>languages</a:t>
            </a:r>
            <a:endParaRPr lang="en-US" sz="2400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43" y="278629"/>
            <a:ext cx="8699157" cy="1073381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Relationship Between Recursive and Context-Sensitive Languages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3227"/>
            <a:ext cx="8181718" cy="4538654"/>
          </a:xfrm>
        </p:spPr>
        <p:txBody>
          <a:bodyPr>
            <a:normAutofit/>
          </a:bodyPr>
          <a:lstStyle/>
          <a:p>
            <a:r>
              <a:rPr lang="en-US" dirty="0"/>
              <a:t>Theorem </a:t>
            </a:r>
            <a:r>
              <a:rPr lang="en-US" dirty="0" smtClean="0"/>
              <a:t>11.10 </a:t>
            </a:r>
            <a:r>
              <a:rPr lang="en-US" dirty="0"/>
              <a:t>states </a:t>
            </a:r>
            <a:r>
              <a:rPr lang="en-US" dirty="0" smtClean="0"/>
              <a:t>that every </a:t>
            </a:r>
            <a:r>
              <a:rPr lang="en-US" dirty="0">
                <a:sym typeface="Symbol" panose="05050102010706020507" pitchFamily="18" charset="2"/>
              </a:rPr>
              <a:t>context-sensitive language </a:t>
            </a:r>
            <a:r>
              <a:rPr lang="en-US" dirty="0" smtClean="0">
                <a:sym typeface="Symbol" panose="05050102010706020507" pitchFamily="18" charset="2"/>
              </a:rPr>
              <a:t>is recursive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en-US" dirty="0"/>
              <a:t>Theorem </a:t>
            </a:r>
            <a:r>
              <a:rPr lang="en-US" dirty="0" smtClean="0"/>
              <a:t>11.11 maintains that some recursive languages are not context-sensitive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These two </a:t>
            </a:r>
            <a:r>
              <a:rPr lang="en-US" altLang="en-US" dirty="0" smtClean="0">
                <a:sym typeface="Symbol" panose="05050102010706020507" pitchFamily="18" charset="2"/>
              </a:rPr>
              <a:t>theorems help establish a hierarchical relationship among the various classes of automata and languages: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Linear bounded automata are less powerful than Turing machines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Linear bounded </a:t>
            </a:r>
            <a:r>
              <a:rPr lang="en-US" dirty="0" smtClean="0">
                <a:sym typeface="Symbol" panose="05050102010706020507" pitchFamily="18" charset="2"/>
              </a:rPr>
              <a:t>automata are more powerful than pushdown automata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51" y="278629"/>
            <a:ext cx="8517698" cy="127139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 Chomsky Hierarchy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1" y="1550020"/>
            <a:ext cx="8013145" cy="47129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linguist Noam Chomsky summarized the relationship between language families by classifying them into four language types, type 0 to type 3 </a:t>
            </a:r>
          </a:p>
          <a:p>
            <a:r>
              <a:rPr lang="en-US" sz="2400" dirty="0" smtClean="0"/>
              <a:t>This classification, which became known as the </a:t>
            </a:r>
            <a:r>
              <a:rPr lang="en-US" sz="2400" i="1" dirty="0" smtClean="0"/>
              <a:t>Chomsky Hierarchy</a:t>
            </a:r>
            <a:r>
              <a:rPr lang="en-US" sz="2400" dirty="0" smtClean="0"/>
              <a:t>, is illustrated in Figure 11.3</a:t>
            </a:r>
            <a:endParaRPr lang="en-US" sz="2400" i="1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C:\Users\taylor.ferracane\Desktop\Linz PPT Images\11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3495675"/>
            <a:ext cx="39243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3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03" y="278630"/>
            <a:ext cx="8254652" cy="104913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An Extended Hierarchy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03" y="1327759"/>
            <a:ext cx="8392437" cy="47641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have studied additional language families and their relationships to those in the Chomsky Hierarchy</a:t>
            </a:r>
          </a:p>
          <a:p>
            <a:r>
              <a:rPr lang="en-US" sz="2400" dirty="0" smtClean="0"/>
              <a:t>By including deterministic context-free languages and recursive languages, we obtain the extended hierarchy in Figure 11.4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C:\Users\taylor.ferracane\Desktop\Linz PPT Images\11.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20" y="3176335"/>
            <a:ext cx="3849960" cy="278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4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51" y="278629"/>
            <a:ext cx="8517698" cy="12713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 Closer Look at the Family of Context-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Free Languages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1" y="1550020"/>
            <a:ext cx="8013145" cy="4712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Figure 11.5 illustrates the relationships among various subsets of the family of context-free languages:  regular (L</a:t>
            </a:r>
            <a:r>
              <a:rPr lang="en-US" sz="2400" baseline="-25000" dirty="0" smtClean="0"/>
              <a:t>REG</a:t>
            </a:r>
            <a:r>
              <a:rPr lang="en-US" sz="2400" dirty="0" smtClean="0"/>
              <a:t>), linear (L</a:t>
            </a:r>
            <a:r>
              <a:rPr lang="en-US" sz="2400" baseline="-25000" dirty="0" smtClean="0"/>
              <a:t>LIN</a:t>
            </a:r>
            <a:r>
              <a:rPr lang="en-US" sz="2400" dirty="0" smtClean="0"/>
              <a:t>), deterministic context-free (L</a:t>
            </a:r>
            <a:r>
              <a:rPr lang="en-US" sz="2400" baseline="-25000" dirty="0" smtClean="0"/>
              <a:t>DCF</a:t>
            </a:r>
            <a:r>
              <a:rPr lang="en-US" sz="2400" dirty="0" smtClean="0"/>
              <a:t>), and nondeterministic context-free (L</a:t>
            </a:r>
            <a:r>
              <a:rPr lang="en-US" sz="2400" baseline="-25000" dirty="0" smtClean="0"/>
              <a:t>CF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 descr="C:\Users\taylor.ferracane\Desktop\Linz PPT Images\11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2996114"/>
            <a:ext cx="394335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34" y="365127"/>
            <a:ext cx="8608742" cy="12294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Learning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Objectives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100" b="1" i="1" dirty="0" smtClean="0">
                <a:solidFill>
                  <a:schemeClr val="accent5">
                    <a:lumMod val="50000"/>
                  </a:schemeClr>
                </a:solidFill>
              </a:rPr>
              <a:t>At the conclusion of the chapter, the student will be able to:</a:t>
            </a:r>
            <a:endParaRPr lang="en-US" sz="31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545" y="1594626"/>
            <a:ext cx="7886700" cy="440534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Explain the difference between recursive and recursively enumerable languages</a:t>
            </a:r>
          </a:p>
          <a:p>
            <a:r>
              <a:rPr lang="en-US" dirty="0" smtClean="0"/>
              <a:t>Describe the type of productions in an unrestricted grammar</a:t>
            </a:r>
          </a:p>
          <a:p>
            <a:r>
              <a:rPr lang="en-US" dirty="0"/>
              <a:t>Identify </a:t>
            </a:r>
            <a:r>
              <a:rPr lang="en-US" dirty="0" smtClean="0"/>
              <a:t>the types of languages generated by unrestricted grammars</a:t>
            </a:r>
          </a:p>
          <a:p>
            <a:r>
              <a:rPr lang="en-US" dirty="0"/>
              <a:t>Describe the type of productions in </a:t>
            </a:r>
            <a:r>
              <a:rPr lang="en-US" dirty="0" smtClean="0"/>
              <a:t>a context sensitive grammar</a:t>
            </a:r>
          </a:p>
          <a:p>
            <a:r>
              <a:rPr lang="en-US" dirty="0" smtClean="0"/>
              <a:t>Give a sequence of derivations to generate a string using the productions in a </a:t>
            </a:r>
            <a:r>
              <a:rPr lang="en-US" dirty="0"/>
              <a:t>context sensitive </a:t>
            </a:r>
            <a:r>
              <a:rPr lang="en-US" dirty="0" smtClean="0"/>
              <a:t>grammar</a:t>
            </a:r>
          </a:p>
          <a:p>
            <a:r>
              <a:rPr lang="en-US" dirty="0" smtClean="0"/>
              <a:t>Identify </a:t>
            </a:r>
            <a:r>
              <a:rPr lang="en-US" dirty="0"/>
              <a:t>the types of languages generated by </a:t>
            </a:r>
            <a:r>
              <a:rPr lang="en-US" dirty="0" smtClean="0"/>
              <a:t>context-sensitive grammars</a:t>
            </a:r>
          </a:p>
          <a:p>
            <a:r>
              <a:rPr lang="en-US" dirty="0" smtClean="0"/>
              <a:t>Construct a context-sensitive grammar to generate a particular language</a:t>
            </a:r>
            <a:endParaRPr lang="en-US" dirty="0"/>
          </a:p>
          <a:p>
            <a:r>
              <a:rPr lang="en-US" dirty="0" smtClean="0"/>
              <a:t>Describe the structure and components of the Chomsky hierarchy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3" y="278629"/>
            <a:ext cx="7649890" cy="12713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Recursive and Recursively Enumerable Languages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3" y="1841568"/>
            <a:ext cx="8025671" cy="4148415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 language L is </a:t>
            </a:r>
            <a:r>
              <a:rPr lang="en-US" altLang="en-US" i="1" dirty="0" smtClean="0"/>
              <a:t>recursively enumerable</a:t>
            </a:r>
            <a:r>
              <a:rPr lang="en-US" altLang="en-US" dirty="0" smtClean="0"/>
              <a:t> if there exists a Turing machine that accepts it (as we have previously stated</a:t>
            </a:r>
            <a:r>
              <a:rPr lang="en-US" altLang="en-US" dirty="0"/>
              <a:t>, </a:t>
            </a:r>
            <a:r>
              <a:rPr lang="en-US" altLang="en-US" dirty="0" smtClean="0"/>
              <a:t>rejected </a:t>
            </a:r>
            <a:r>
              <a:rPr lang="en-US" altLang="en-US" dirty="0"/>
              <a:t>strings cause the machine to either not halt or halt in a </a:t>
            </a:r>
            <a:r>
              <a:rPr lang="en-US" altLang="en-US" dirty="0" smtClean="0"/>
              <a:t>nonfinal state)</a:t>
            </a:r>
          </a:p>
          <a:p>
            <a:r>
              <a:rPr lang="en-US" altLang="en-US" dirty="0"/>
              <a:t>A language </a:t>
            </a:r>
            <a:r>
              <a:rPr lang="en-US" altLang="en-US" dirty="0" smtClean="0"/>
              <a:t>L is </a:t>
            </a:r>
            <a:r>
              <a:rPr lang="en-US" altLang="en-US" i="1" dirty="0" smtClean="0"/>
              <a:t>recursive</a:t>
            </a:r>
            <a:r>
              <a:rPr lang="en-US" altLang="en-US" dirty="0" smtClean="0"/>
              <a:t> </a:t>
            </a:r>
            <a:r>
              <a:rPr lang="en-US" altLang="en-US" dirty="0"/>
              <a:t>if there exists a Turing machine that accepts it </a:t>
            </a:r>
            <a:r>
              <a:rPr lang="en-US" altLang="en-US" dirty="0" smtClean="0"/>
              <a:t>and is guaranteed to halt on every valid input string</a:t>
            </a:r>
          </a:p>
          <a:p>
            <a:r>
              <a:rPr lang="en-US" altLang="en-US" dirty="0" smtClean="0"/>
              <a:t>In other words, a language is recursive if and only if there exists a membership algorithm for it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86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3" y="278629"/>
            <a:ext cx="7988092" cy="12713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Languages That Are Not Recursively Enumerable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2" y="1550020"/>
            <a:ext cx="7837780" cy="45418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Theorem 11.1 states that, </a:t>
            </a:r>
            <a:r>
              <a:rPr lang="en-US" altLang="en-US" dirty="0" smtClean="0"/>
              <a:t>for </a:t>
            </a:r>
            <a:r>
              <a:rPr lang="en-US" altLang="en-US" dirty="0"/>
              <a:t>any </a:t>
            </a:r>
            <a:r>
              <a:rPr lang="en-US" altLang="en-US" dirty="0" smtClean="0"/>
              <a:t>nonempty </a:t>
            </a:r>
            <a:r>
              <a:rPr lang="en-US" altLang="en-US" dirty="0"/>
              <a:t>alphabet, there </a:t>
            </a:r>
            <a:r>
              <a:rPr lang="en-US" altLang="en-US" dirty="0" smtClean="0"/>
              <a:t>exist </a:t>
            </a:r>
            <a:r>
              <a:rPr lang="en-US" altLang="en-US" dirty="0"/>
              <a:t>languages </a:t>
            </a:r>
            <a:r>
              <a:rPr lang="en-US" altLang="en-US" dirty="0" smtClean="0"/>
              <a:t>not </a:t>
            </a:r>
            <a:r>
              <a:rPr lang="en-US" altLang="en-US" dirty="0"/>
              <a:t>recursively enumerable </a:t>
            </a:r>
            <a:endParaRPr lang="en-US" dirty="0" smtClean="0"/>
          </a:p>
          <a:p>
            <a:r>
              <a:rPr lang="en-US" dirty="0" smtClean="0"/>
              <a:t>One proof involves a technique called diagonalization, which can be used to show that, in a sense, there are fewer Turing Machines than there are languages</a:t>
            </a:r>
          </a:p>
          <a:p>
            <a:r>
              <a:rPr lang="en-US" dirty="0" smtClean="0"/>
              <a:t>More explicitly, Theorem 11.3 describes the existence of a recursively enumerable language whose complement is not recursively enumerable</a:t>
            </a:r>
          </a:p>
          <a:p>
            <a:r>
              <a:rPr lang="en-US" dirty="0" smtClean="0"/>
              <a:t>Furthermore, Theorem 11.5 concludes that the family of recursive languages is a proper subset of the family of recursively enumerable languages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1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03" y="278630"/>
            <a:ext cx="8254652" cy="104913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Unrestricted Grammars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1" y="1219201"/>
            <a:ext cx="8113353" cy="4872682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An </a:t>
            </a:r>
            <a:r>
              <a:rPr lang="en-US" altLang="en-US" i="1" dirty="0"/>
              <a:t>unrestricted grammar</a:t>
            </a:r>
            <a:r>
              <a:rPr lang="en-US" altLang="en-US" dirty="0"/>
              <a:t> has </a:t>
            </a:r>
            <a:r>
              <a:rPr lang="en-US" altLang="en-US" dirty="0" smtClean="0"/>
              <a:t>essentially no </a:t>
            </a:r>
            <a:r>
              <a:rPr lang="en-US" altLang="en-US" dirty="0"/>
              <a:t>restrictions on the form of its </a:t>
            </a:r>
            <a:r>
              <a:rPr lang="en-US" altLang="en-US" dirty="0" smtClean="0"/>
              <a:t>productions:</a:t>
            </a:r>
          </a:p>
          <a:p>
            <a:pPr lvl="1"/>
            <a:r>
              <a:rPr lang="en-US" altLang="en-US" dirty="0" smtClean="0"/>
              <a:t>Any variables and terminals on the left side, in any order</a:t>
            </a:r>
          </a:p>
          <a:p>
            <a:pPr lvl="1"/>
            <a:r>
              <a:rPr lang="en-US" altLang="en-US" dirty="0"/>
              <a:t>Any </a:t>
            </a:r>
            <a:r>
              <a:rPr lang="en-US" altLang="en-US" dirty="0" smtClean="0"/>
              <a:t>variables </a:t>
            </a:r>
            <a:r>
              <a:rPr lang="en-US" altLang="en-US" dirty="0"/>
              <a:t>and terminals on the </a:t>
            </a:r>
            <a:r>
              <a:rPr lang="en-US" altLang="en-US" dirty="0" smtClean="0"/>
              <a:t>right </a:t>
            </a:r>
            <a:r>
              <a:rPr lang="en-US" altLang="en-US" dirty="0"/>
              <a:t>side, in any order</a:t>
            </a:r>
          </a:p>
          <a:p>
            <a:pPr lvl="1"/>
            <a:r>
              <a:rPr lang="en-US" altLang="en-US" dirty="0" smtClean="0"/>
              <a:t>The only restriction is that </a:t>
            </a:r>
            <a:r>
              <a:rPr lang="en-US" altLang="en-US" dirty="0">
                <a:sym typeface="Symbol" panose="05050102010706020507" pitchFamily="18" charset="2"/>
              </a:rPr>
              <a:t> </a:t>
            </a:r>
            <a:r>
              <a:rPr lang="en-US" altLang="en-US" dirty="0" smtClean="0">
                <a:sym typeface="Symbol" panose="05050102010706020507" pitchFamily="18" charset="2"/>
              </a:rPr>
              <a:t>is not allowed as the left side of a production</a:t>
            </a:r>
          </a:p>
          <a:p>
            <a:r>
              <a:rPr lang="en-US" altLang="en-US" dirty="0" smtClean="0">
                <a:sym typeface="Symbol" panose="05050102010706020507" pitchFamily="18" charset="2"/>
              </a:rPr>
              <a:t>A sample unrestricted grammar has productions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S 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S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 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S</a:t>
            </a:r>
            <a:r>
              <a:rPr lang="en-US" altLang="en-US" baseline="-25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aS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bB 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bbbB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400"/>
              </a:spcBef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aS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aa 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 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50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51" y="278629"/>
            <a:ext cx="8517698" cy="12713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Unrestricted Grammars and Recursively Enumerable Languages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1" y="1550020"/>
            <a:ext cx="8013145" cy="4712994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ym typeface="Symbol" panose="05050102010706020507" pitchFamily="18" charset="2"/>
              </a:rPr>
              <a:t>Theorem 11.6: Any language generated by an unrestricted grammar is recursively enumerable</a:t>
            </a:r>
          </a:p>
          <a:p>
            <a:r>
              <a:rPr lang="en-US" altLang="en-US" dirty="0" smtClean="0">
                <a:sym typeface="Symbol" panose="05050102010706020507" pitchFamily="18" charset="2"/>
              </a:rPr>
              <a:t>Theorem 11.7: For every recursively enumerable language L, there exists an unrestricted grammar G that generates L</a:t>
            </a:r>
          </a:p>
          <a:p>
            <a:r>
              <a:rPr lang="en-US" altLang="en-US" dirty="0" smtClean="0">
                <a:sym typeface="Symbol" panose="05050102010706020507" pitchFamily="18" charset="2"/>
              </a:rPr>
              <a:t>These two theorems establish </a:t>
            </a:r>
            <a:r>
              <a:rPr lang="en-US" altLang="en-US" dirty="0">
                <a:sym typeface="Symbol" panose="05050102010706020507" pitchFamily="18" charset="2"/>
              </a:rPr>
              <a:t>the result that unrestricted grammars generate exactly the family of recursively enumerable languages, the largest family of languages that can be generated or recognized algorithmically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737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03" y="278630"/>
            <a:ext cx="8254652" cy="104913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Context-Sensitive Grammars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1" y="1484243"/>
            <a:ext cx="8113353" cy="4607640"/>
          </a:xfrm>
        </p:spPr>
        <p:txBody>
          <a:bodyPr>
            <a:normAutofit/>
          </a:bodyPr>
          <a:lstStyle/>
          <a:p>
            <a:r>
              <a:rPr lang="en-US" altLang="en-US" dirty="0"/>
              <a:t>In a </a:t>
            </a:r>
            <a:r>
              <a:rPr lang="en-US" altLang="en-US" dirty="0" smtClean="0"/>
              <a:t>context-sensitive </a:t>
            </a:r>
            <a:r>
              <a:rPr lang="en-US" altLang="en-US" dirty="0"/>
              <a:t>grammar, the </a:t>
            </a:r>
            <a:r>
              <a:rPr lang="en-US" altLang="en-US" dirty="0" smtClean="0"/>
              <a:t>only restriction is that, for any production, length </a:t>
            </a:r>
            <a:r>
              <a:rPr lang="en-US" altLang="en-US" dirty="0"/>
              <a:t>of the </a:t>
            </a:r>
            <a:r>
              <a:rPr lang="en-US" altLang="en-US" dirty="0" smtClean="0"/>
              <a:t>right side </a:t>
            </a:r>
            <a:r>
              <a:rPr lang="en-US" altLang="en-US" dirty="0"/>
              <a:t>is at least as large as the length of the </a:t>
            </a:r>
            <a:r>
              <a:rPr lang="en-US" altLang="en-US" dirty="0" smtClean="0"/>
              <a:t>left side</a:t>
            </a:r>
            <a:endParaRPr lang="en-US" altLang="en-US" dirty="0"/>
          </a:p>
          <a:p>
            <a:r>
              <a:rPr lang="en-US" altLang="en-US" dirty="0" smtClean="0">
                <a:sym typeface="Symbol" panose="05050102010706020507" pitchFamily="18" charset="2"/>
              </a:rPr>
              <a:t>Example 11.2 introduces a sample unrestricted grammar with productions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S 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abc | aAbc 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Ab 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bA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Ac 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Bbcc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400"/>
              </a:spcBef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bB 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Bb 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aB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aa | aaA 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027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51" y="278629"/>
            <a:ext cx="8517698" cy="12713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Characteristics of Context-Sensitive Grammars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2" y="1550020"/>
            <a:ext cx="7789856" cy="4712994"/>
          </a:xfrm>
        </p:spPr>
        <p:txBody>
          <a:bodyPr>
            <a:normAutofit/>
          </a:bodyPr>
          <a:lstStyle/>
          <a:p>
            <a:r>
              <a:rPr lang="en-US" dirty="0" smtClean="0"/>
              <a:t>An important characteristic of context-sensitive grammars is that they are </a:t>
            </a:r>
            <a:r>
              <a:rPr lang="en-US" b="1" dirty="0" smtClean="0"/>
              <a:t>noncontracting</a:t>
            </a:r>
            <a:r>
              <a:rPr lang="en-US" dirty="0" smtClean="0"/>
              <a:t>, in the sense that in any derivation, the length of successive sentential forms can never decrease	</a:t>
            </a:r>
          </a:p>
          <a:p>
            <a:r>
              <a:rPr lang="en-US" altLang="en-US" dirty="0" smtClean="0">
                <a:sym typeface="Symbol" panose="05050102010706020507" pitchFamily="18" charset="2"/>
              </a:rPr>
              <a:t>These grammars are called context-sensitive </a:t>
            </a:r>
            <a:r>
              <a:rPr lang="en-US" altLang="en-US" dirty="0">
                <a:sym typeface="Symbol" panose="05050102010706020507" pitchFamily="18" charset="2"/>
              </a:rPr>
              <a:t>because it is possible to specify that </a:t>
            </a:r>
            <a:r>
              <a:rPr lang="en-US" altLang="en-US" dirty="0" smtClean="0">
                <a:sym typeface="Symbol" panose="05050102010706020507" pitchFamily="18" charset="2"/>
              </a:rPr>
              <a:t>variables </a:t>
            </a:r>
            <a:r>
              <a:rPr lang="en-US" altLang="en-US" dirty="0">
                <a:sym typeface="Symbol" panose="05050102010706020507" pitchFamily="18" charset="2"/>
              </a:rPr>
              <a:t>may only be replaced in certain </a:t>
            </a:r>
            <a:r>
              <a:rPr lang="en-US" altLang="en-US" dirty="0" smtClean="0">
                <a:sym typeface="Symbol" panose="05050102010706020507" pitchFamily="18" charset="2"/>
              </a:rPr>
              <a:t>contexts</a:t>
            </a:r>
          </a:p>
          <a:p>
            <a:r>
              <a:rPr lang="en-US" altLang="en-US" dirty="0" smtClean="0">
                <a:sym typeface="Symbol" panose="05050102010706020507" pitchFamily="18" charset="2"/>
              </a:rPr>
              <a:t>For instance, in the grammar of Example 11.2, variable A can only be replaced if it is followed by either b or c</a:t>
            </a:r>
            <a:endParaRPr lang="en-US" alt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70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03" y="278630"/>
            <a:ext cx="8254652" cy="104913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Context-Sensitive Languages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279" y="1510747"/>
            <a:ext cx="7697576" cy="447511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language L is context-sensitive</a:t>
            </a:r>
            <a:r>
              <a:rPr lang="en-US" dirty="0" smtClean="0"/>
              <a:t> if there is a context-sensitive grammar G, such that either L = L(G) or L = L(G) </a:t>
            </a:r>
            <a:r>
              <a:rPr lang="en-US" dirty="0">
                <a:sym typeface="Symbol" panose="05050102010706020507" pitchFamily="18" charset="2"/>
              </a:rPr>
              <a:t> </a:t>
            </a:r>
            <a:r>
              <a:rPr lang="en-US" dirty="0" smtClean="0">
                <a:sym typeface="Symbol" panose="05050102010706020507" pitchFamily="18" charset="2"/>
              </a:rPr>
              <a:t>{  }</a:t>
            </a:r>
          </a:p>
          <a:p>
            <a:r>
              <a:rPr lang="en-US" dirty="0" smtClean="0">
                <a:sym typeface="Symbol" panose="05050102010706020507" pitchFamily="18" charset="2"/>
              </a:rPr>
              <a:t>The empty string is included, because by definition, a context-sensitive grammar can never generate a language containing the empty string</a:t>
            </a:r>
          </a:p>
          <a:p>
            <a:r>
              <a:rPr lang="en-US" dirty="0" smtClean="0">
                <a:sym typeface="Symbol" panose="05050102010706020507" pitchFamily="18" charset="2"/>
              </a:rPr>
              <a:t>As a result, it can be concluded that the family of context-free languages is a subset of the family of context-sensitive languages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The language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{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alt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alt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alt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: n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≥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1 } </a:t>
            </a:r>
            <a:r>
              <a:rPr lang="en-US" altLang="en-US" dirty="0" smtClean="0">
                <a:sym typeface="Symbol" panose="05050102010706020507" pitchFamily="18" charset="2"/>
              </a:rPr>
              <a:t>is context-sensitive, since it is generated by the grammar in Example 11.2 </a:t>
            </a:r>
            <a:endParaRPr lang="en-US" dirty="0" smtClean="0">
              <a:sym typeface="Symbol" panose="05050102010706020507" pitchFamily="18" charset="2"/>
            </a:endParaRPr>
          </a:p>
          <a:p>
            <a:endParaRPr lang="en-US" sz="2400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3885</TotalTime>
  <Words>852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Chapter 11</vt:lpstr>
      <vt:lpstr>Learning Objectives At the conclusion of the chapter, the student will be able to:</vt:lpstr>
      <vt:lpstr>Recursive and Recursively Enumerable Languages</vt:lpstr>
      <vt:lpstr>Languages That Are Not Recursively Enumerable</vt:lpstr>
      <vt:lpstr>Unrestricted Grammars</vt:lpstr>
      <vt:lpstr>Unrestricted Grammars and Recursively Enumerable Languages</vt:lpstr>
      <vt:lpstr>Context-Sensitive Grammars</vt:lpstr>
      <vt:lpstr>Characteristics of Context-Sensitive Grammars</vt:lpstr>
      <vt:lpstr>Context-Sensitive Languages</vt:lpstr>
      <vt:lpstr>Derivation of Strings Using a Context-Sensitive Grammar</vt:lpstr>
      <vt:lpstr>Context-Sensitive Languages and Linear Bounded Automata</vt:lpstr>
      <vt:lpstr>Relationship Between Recursive and Context-Sensitive Languages</vt:lpstr>
      <vt:lpstr>The Chomsky Hierarchy</vt:lpstr>
      <vt:lpstr>An Extended Hierarchy</vt:lpstr>
      <vt:lpstr>A Closer Look at the Family of Context- Free Languages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Jose Cordova</dc:creator>
  <cp:lastModifiedBy>Taylor Ferracane</cp:lastModifiedBy>
  <cp:revision>138</cp:revision>
  <dcterms:created xsi:type="dcterms:W3CDTF">2015-12-11T23:22:52Z</dcterms:created>
  <dcterms:modified xsi:type="dcterms:W3CDTF">2016-01-15T15:11:31Z</dcterms:modified>
</cp:coreProperties>
</file>