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20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5.jpeg" ContentType="image/jpe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>
            <a:off x="6971040" y="1600200"/>
            <a:ext cx="1523160" cy="1523160"/>
          </a:xfrm>
          <a:prstGeom prst="ellipse">
            <a:avLst/>
          </a:prstGeom>
          <a:solidFill>
            <a:srgbClr val="d9d8ec"/>
          </a:solidFill>
          <a:ln>
            <a:noFill/>
          </a:ln>
        </p:spPr>
      </p:sp>
      <p:sp>
        <p:nvSpPr>
          <p:cNvPr id="1" name="CustomShape 2"/>
          <p:cNvSpPr/>
          <p:nvPr/>
        </p:nvSpPr>
        <p:spPr>
          <a:xfrm flipH="1">
            <a:off x="5180760" y="1600200"/>
            <a:ext cx="1523520" cy="1523160"/>
          </a:xfrm>
          <a:prstGeom prst="ellipse">
            <a:avLst/>
          </a:prstGeom>
          <a:solidFill>
            <a:srgbClr val="d9d8ec"/>
          </a:solidFill>
          <a:ln>
            <a:noFill/>
          </a:ln>
        </p:spPr>
      </p:sp>
      <p:sp>
        <p:nvSpPr>
          <p:cNvPr id="2" name="CustomShape 3"/>
          <p:cNvSpPr/>
          <p:nvPr/>
        </p:nvSpPr>
        <p:spPr>
          <a:xfrm flipH="1">
            <a:off x="3390120" y="1600200"/>
            <a:ext cx="1523520" cy="1523160"/>
          </a:xfrm>
          <a:prstGeom prst="ellipse">
            <a:avLst/>
          </a:prstGeom>
          <a:noFill/>
          <a:ln w="28440">
            <a:solidFill>
              <a:srgbClr val="d9d8ec"/>
            </a:solidFill>
            <a:miter/>
          </a:ln>
        </p:spPr>
      </p:sp>
      <p:sp>
        <p:nvSpPr>
          <p:cNvPr id="3" name="CustomShape 4"/>
          <p:cNvSpPr/>
          <p:nvPr/>
        </p:nvSpPr>
        <p:spPr>
          <a:xfrm flipH="1">
            <a:off x="3390120" y="3276720"/>
            <a:ext cx="1523520" cy="1523160"/>
          </a:xfrm>
          <a:prstGeom prst="ellipse">
            <a:avLst/>
          </a:prstGeom>
          <a:solidFill>
            <a:srgbClr val="d9d8ec"/>
          </a:solidFill>
          <a:ln>
            <a:noFill/>
          </a:ln>
        </p:spPr>
      </p:sp>
      <p:sp>
        <p:nvSpPr>
          <p:cNvPr id="4" name="CustomShape 5"/>
          <p:cNvSpPr/>
          <p:nvPr/>
        </p:nvSpPr>
        <p:spPr>
          <a:xfrm flipH="1">
            <a:off x="1657440" y="3276720"/>
            <a:ext cx="1523160" cy="1523160"/>
          </a:xfrm>
          <a:prstGeom prst="ellipse">
            <a:avLst/>
          </a:prstGeom>
          <a:solidFill>
            <a:srgbClr val="d9d8ec"/>
          </a:solidFill>
          <a:ln>
            <a:noFill/>
          </a:ln>
        </p:spPr>
      </p:sp>
      <p:sp>
        <p:nvSpPr>
          <p:cNvPr id="5" name="CustomShape 6"/>
          <p:cNvSpPr/>
          <p:nvPr/>
        </p:nvSpPr>
        <p:spPr>
          <a:xfrm flipH="1">
            <a:off x="6971040" y="3276720"/>
            <a:ext cx="1523160" cy="1523160"/>
          </a:xfrm>
          <a:prstGeom prst="ellipse">
            <a:avLst/>
          </a:prstGeom>
          <a:noFill/>
          <a:ln w="28440">
            <a:solidFill>
              <a:srgbClr val="d9d8ec"/>
            </a:solidFill>
            <a:miter/>
          </a:ln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 flipH="1">
            <a:off x="4867560" y="304920"/>
            <a:ext cx="1104120" cy="1104120"/>
          </a:xfrm>
          <a:prstGeom prst="ellipse">
            <a:avLst/>
          </a:prstGeom>
          <a:solidFill>
            <a:srgbClr val="d9d8ec"/>
          </a:solidFill>
          <a:ln>
            <a:noFill/>
          </a:ln>
        </p:spPr>
      </p:sp>
      <p:sp>
        <p:nvSpPr>
          <p:cNvPr id="43" name="CustomShape 2"/>
          <p:cNvSpPr/>
          <p:nvPr/>
        </p:nvSpPr>
        <p:spPr>
          <a:xfrm flipH="1">
            <a:off x="7581960" y="304920"/>
            <a:ext cx="1102680" cy="1104120"/>
          </a:xfrm>
          <a:prstGeom prst="ellipse">
            <a:avLst/>
          </a:prstGeom>
          <a:solidFill>
            <a:srgbClr val="d9d8ec"/>
          </a:solidFill>
          <a:ln>
            <a:noFill/>
          </a:ln>
        </p:spPr>
      </p:sp>
      <p:sp>
        <p:nvSpPr>
          <p:cNvPr id="44" name="CustomShape 3"/>
          <p:cNvSpPr/>
          <p:nvPr/>
        </p:nvSpPr>
        <p:spPr>
          <a:xfrm flipH="1">
            <a:off x="1071000" y="306360"/>
            <a:ext cx="1102320" cy="1104120"/>
          </a:xfrm>
          <a:prstGeom prst="ellipse">
            <a:avLst/>
          </a:prstGeom>
          <a:solidFill>
            <a:srgbClr val="d9d8ec"/>
          </a:solidFill>
          <a:ln>
            <a:noFill/>
          </a:ln>
        </p:spPr>
      </p:sp>
      <p:sp>
        <p:nvSpPr>
          <p:cNvPr id="45" name="CustomShape 4"/>
          <p:cNvSpPr/>
          <p:nvPr/>
        </p:nvSpPr>
        <p:spPr>
          <a:xfrm flipH="1">
            <a:off x="6323040" y="304920"/>
            <a:ext cx="1102680" cy="1104120"/>
          </a:xfrm>
          <a:prstGeom prst="ellipse">
            <a:avLst/>
          </a:prstGeom>
          <a:noFill/>
          <a:ln w="28440">
            <a:solidFill>
              <a:srgbClr val="d9d8ec"/>
            </a:solidFill>
            <a:miter/>
          </a:ln>
        </p:spPr>
      </p:sp>
      <p:sp>
        <p:nvSpPr>
          <p:cNvPr id="46" name="CustomShape 5"/>
          <p:cNvSpPr/>
          <p:nvPr/>
        </p:nvSpPr>
        <p:spPr>
          <a:xfrm flipH="1">
            <a:off x="2357640" y="304920"/>
            <a:ext cx="1102680" cy="1104120"/>
          </a:xfrm>
          <a:prstGeom prst="ellipse">
            <a:avLst/>
          </a:prstGeom>
          <a:noFill/>
          <a:ln w="28440">
            <a:solidFill>
              <a:srgbClr val="d9d8ec"/>
            </a:solidFill>
            <a:miter/>
          </a:ln>
        </p:spPr>
      </p:sp>
      <p:sp>
        <p:nvSpPr>
          <p:cNvPr id="47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5800" y="1218960"/>
            <a:ext cx="7771680" cy="193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  <a:buFont typeface="Arial"/>
              <a:buChar char="•"/>
            </a:pPr>
            <a:r>
              <a:rPr lang="en-US" sz="5400">
                <a:solidFill>
                  <a:srgbClr val="000000"/>
                </a:solidFill>
                <a:latin typeface="Arial"/>
              </a:rPr>
              <a:t>Welcome to CS 1301!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2057400" y="3505320"/>
            <a:ext cx="6400080" cy="1751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  <a:buFont typeface="Wingdings" charset="2"/>
              <a:buChar char=""/>
            </a:pPr>
            <a:r>
              <a:rPr lang="en-US" sz="3500">
                <a:latin typeface="Arial"/>
              </a:rPr>
              <a:t>Principles of Programming I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The goals of the class are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b="1" lang="en-US" sz="2800">
                <a:latin typeface="Arial"/>
              </a:rPr>
              <a:t>To acquire an understanding of computer architecture and data representations (variables, representation of numbers and character strings)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b="1" lang="en-US" sz="2800">
                <a:latin typeface="Arial"/>
              </a:rPr>
              <a:t>To learn basic algorithmic problem-solving techniques (decision structures, loops, functions)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b="1" lang="en-US" sz="2800">
                <a:latin typeface="Arial"/>
              </a:rPr>
              <a:t>To be able to use and understand classes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b="1" lang="en-US" sz="2800">
                <a:latin typeface="Arial"/>
              </a:rPr>
              <a:t>To be able to design, document, implement and test solutions to programming problems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Experience in Programming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This class assumes NO experience in programming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It does assume some experience with computers and Windows 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700">
                <a:latin typeface="Arial"/>
              </a:rPr>
              <a:t>copying files, printing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700">
                <a:latin typeface="Arial"/>
              </a:rPr>
              <a:t>navigating paths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Your Grade is Based on: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/>
          </a:p>
          <a:p>
            <a:r>
              <a:rPr lang="en-US" sz="3200">
                <a:latin typeface="Arial"/>
              </a:rPr>
              <a:t>• </a:t>
            </a:r>
            <a:r>
              <a:rPr lang="en-US" sz="3200">
                <a:latin typeface="Arial"/>
              </a:rPr>
              <a:t>Attendance/labs/pop quizzes: 10%</a:t>
            </a:r>
            <a:endParaRPr/>
          </a:p>
          <a:p>
            <a:r>
              <a:rPr lang="en-US" sz="3200">
                <a:latin typeface="Arial"/>
              </a:rPr>
              <a:t>• </a:t>
            </a:r>
            <a:r>
              <a:rPr lang="en-US" sz="3200">
                <a:latin typeface="Arial"/>
              </a:rPr>
              <a:t>Online discussions (on BlazeView): 10%</a:t>
            </a:r>
            <a:endParaRPr/>
          </a:p>
          <a:p>
            <a:r>
              <a:rPr lang="en-US" sz="3200">
                <a:latin typeface="Arial"/>
              </a:rPr>
              <a:t>• </a:t>
            </a:r>
            <a:r>
              <a:rPr lang="en-US" sz="3200">
                <a:latin typeface="Arial"/>
              </a:rPr>
              <a:t>Programming assignments: 30%</a:t>
            </a:r>
            <a:endParaRPr/>
          </a:p>
          <a:p>
            <a:r>
              <a:rPr lang="en-US" sz="3200">
                <a:latin typeface="Arial"/>
              </a:rPr>
              <a:t>• </a:t>
            </a:r>
            <a:r>
              <a:rPr lang="en-US" sz="3200">
                <a:latin typeface="Arial"/>
              </a:rPr>
              <a:t>Exam 1: 10%</a:t>
            </a:r>
            <a:endParaRPr/>
          </a:p>
          <a:p>
            <a:r>
              <a:rPr lang="en-US" sz="3200">
                <a:latin typeface="Arial"/>
              </a:rPr>
              <a:t>• </a:t>
            </a:r>
            <a:r>
              <a:rPr lang="en-US" sz="3200">
                <a:latin typeface="Arial"/>
              </a:rPr>
              <a:t>Midterm exam: 10%</a:t>
            </a:r>
            <a:endParaRPr/>
          </a:p>
          <a:p>
            <a:r>
              <a:rPr lang="en-US" sz="3200">
                <a:latin typeface="Arial"/>
              </a:rPr>
              <a:t>• </a:t>
            </a:r>
            <a:r>
              <a:rPr lang="en-US" sz="3200">
                <a:latin typeface="Arial"/>
              </a:rPr>
              <a:t>Lab test: 10%</a:t>
            </a:r>
            <a:endParaRPr/>
          </a:p>
          <a:p>
            <a:r>
              <a:rPr lang="en-US" sz="3200">
                <a:latin typeface="Arial"/>
              </a:rPr>
              <a:t>• </a:t>
            </a:r>
            <a:r>
              <a:rPr lang="en-US" sz="3200">
                <a:latin typeface="Arial"/>
              </a:rPr>
              <a:t>Exam 2: 10%</a:t>
            </a:r>
            <a:endParaRPr/>
          </a:p>
          <a:p>
            <a:r>
              <a:rPr lang="en-US" sz="3200">
                <a:latin typeface="Arial"/>
              </a:rPr>
              <a:t>• </a:t>
            </a:r>
            <a:r>
              <a:rPr lang="en-US" sz="3200">
                <a:latin typeface="Arial"/>
              </a:rPr>
              <a:t>Final Exam (comprehensive):10% 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Attendance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Required at All Lectures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"/>
            </a:pPr>
            <a:r>
              <a:rPr lang="en-US" sz="2700">
                <a:latin typeface="Arial"/>
              </a:rPr>
              <a:t>taken at random by 3x5 cards, cooperative activities, quizzes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Required at All Lab sessions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"/>
            </a:pPr>
            <a:r>
              <a:rPr lang="en-US" sz="2700">
                <a:latin typeface="Arial"/>
              </a:rPr>
              <a:t>don’t get credit for team submission if not there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only "VSU excuses" accepted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"/>
            </a:pPr>
            <a:r>
              <a:rPr lang="en-US" sz="2700">
                <a:latin typeface="Arial"/>
              </a:rPr>
              <a:t>death in family, illness, school trips, religious holidays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"/>
            </a:pPr>
            <a:r>
              <a:rPr lang="en-US" sz="2700">
                <a:latin typeface="Arial"/>
              </a:rPr>
              <a:t>Give me your excuse documentation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Plagiarism / Cheating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“</a:t>
            </a:r>
            <a:r>
              <a:rPr lang="en-US" sz="3200">
                <a:latin typeface="Arial"/>
              </a:rPr>
              <a:t>Getting an unfair academic advantage"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700">
                <a:latin typeface="Arial"/>
              </a:rPr>
              <a:t>using other people's code as your own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700">
                <a:latin typeface="Arial"/>
              </a:rPr>
              <a:t>attempt to make code appear to work when it does not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NO assistance from someone else on Lab or Lecture </a:t>
            </a:r>
            <a:r>
              <a:rPr b="1" lang="en-US" sz="3200">
                <a:latin typeface="Arial"/>
              </a:rPr>
              <a:t>tests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Only talk in GENERAL TERMS about program assignments, not specifics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Do NOT "work together" on a </a:t>
            </a:r>
            <a:r>
              <a:rPr b="1" lang="en-US" sz="3200">
                <a:latin typeface="Arial"/>
              </a:rPr>
              <a:t>program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Cheating, cont'd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Do NOT show your source code to any other student - Protect your source code!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If you talk to anyone outside the class, do not let anyone "inject code" into your program!  YOU are the one writing it!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Penalties START with a zero on the assignment and a LETTER in your permanent file! UK Policy is followed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Cooperative Work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600">
                <a:latin typeface="Arial"/>
              </a:rPr>
              <a:t>On the other hand!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3600">
                <a:latin typeface="Arial"/>
              </a:rPr>
              <a:t>“</a:t>
            </a:r>
            <a:r>
              <a:rPr lang="en-US" sz="3600">
                <a:latin typeface="Arial"/>
              </a:rPr>
              <a:t>Talk to your neighbor” or cooperative activities in lectures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3600">
                <a:latin typeface="Arial"/>
              </a:rPr>
              <a:t>Lab assignments – you will have  lab partners and turn in work with them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Accommodation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Please tell me about it if you have a letter - as soon as possible!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Letters are not retroactive!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We can arrange both lecture and lab tests to be accommodated</a:t>
            </a: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4200">
                <a:latin typeface="Arial"/>
              </a:rPr>
              <a:t>Software we will use</a:t>
            </a: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000">
                <a:latin typeface="Arial"/>
              </a:rPr>
              <a:t>JDK (Java Development Kit) 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000">
                <a:latin typeface="Arial"/>
              </a:rPr>
              <a:t>Free from http://www.oracle.com/technetwork/java/javase/downloads/index.html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000">
                <a:latin typeface="Arial"/>
              </a:rPr>
              <a:t>JGRASP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000">
                <a:latin typeface="Arial"/>
              </a:rPr>
              <a:t>Free from 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000">
                <a:latin typeface="Arial"/>
              </a:rPr>
              <a:t>http://www.jgrasp.org/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3800" u="sng">
                <a:latin typeface="Arial"/>
              </a:rPr>
              <a:t>Myths</a:t>
            </a:r>
            <a:r>
              <a:rPr lang="en-US" sz="3800">
                <a:latin typeface="Arial"/>
              </a:rPr>
              <a:t> about CS 1301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It's a 1000-level course, it's EASY! (or not much work!) or (trivial!)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You can cram the night before the tests and get through the course ok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You can wait until the day the programs are due to work on them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You can just memorize code</a:t>
            </a:r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380520"/>
            <a:ext cx="8228880" cy="6171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r>
              <a:rPr lang="en-US" sz="4400">
                <a:latin typeface="Arial"/>
              </a:rPr>
              <a:t>Class URL</a:t>
            </a:r>
            <a:endParaRPr/>
          </a:p>
          <a:p>
            <a:r>
              <a:rPr lang="en-US" sz="2800">
                <a:latin typeface="Arial"/>
              </a:rPr>
              <a:t>ww2.valdosta.edu/~rpmihail/teaching/F14/CS1301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Please write this down!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What to do next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Read Chapter 1 and 2 of textbook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Work on Lab 1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700">
                <a:latin typeface="Arial"/>
              </a:rPr>
              <a:t>Make sure your University account is activated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Lab this Thursday!  you will be asked to interpret and run a program!  practice the tutorial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Myself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2800">
                <a:latin typeface="Arial"/>
              </a:rPr>
              <a:t>Dr. R. Paul Mihail, professor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300">
                <a:latin typeface="Arial"/>
              </a:rPr>
              <a:t>Office hours – use them!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300">
                <a:latin typeface="Arial"/>
              </a:rPr>
              <a:t>MW, 3:30-5:00pm Nevins Hall 2119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300">
                <a:latin typeface="Arial"/>
              </a:rPr>
              <a:t>Email – rpmihail(at)valdosta(dot)edu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300">
                <a:latin typeface="Arial"/>
              </a:rPr>
              <a:t>	</a:t>
            </a:r>
            <a:r>
              <a:rPr lang="en-US" sz="2300">
                <a:latin typeface="Arial"/>
              </a:rPr>
              <a:t>	</a:t>
            </a:r>
            <a:r>
              <a:rPr lang="en-US" sz="2300">
                <a:latin typeface="Arial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 anchorCtr="1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Thank you very much!!</a:t>
            </a:r>
            <a:endParaRPr/>
          </a:p>
        </p:txBody>
      </p:sp>
      <p:pic>
        <p:nvPicPr>
          <p:cNvPr id="89" name="Content Placeholder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197000" y="1600200"/>
            <a:ext cx="6749280" cy="4529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Laptop Policies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2800">
                <a:latin typeface="Arial"/>
              </a:rPr>
              <a:t>Lecture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300">
                <a:latin typeface="Arial"/>
              </a:rPr>
              <a:t>Studies show most students with laptops open in front of them are NOT paying attention to the lecture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300">
                <a:latin typeface="Arial"/>
              </a:rPr>
              <a:t>IF you insist on using a laptop in lecture, you MUST sit in the very BACK row of the classroom, so that you distract only yourself and not other students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2800">
                <a:latin typeface="Arial"/>
              </a:rPr>
              <a:t>Lab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300">
                <a:latin typeface="Arial"/>
              </a:rPr>
              <a:t>There are sufficient computers in each lab for every student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"/>
            </a:pPr>
            <a:r>
              <a:rPr lang="en-US" sz="2300">
                <a:latin typeface="Arial"/>
              </a:rPr>
              <a:t>You can use your own laptop if you wish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Textbook and Supplies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Students are responsible for material in chapters that are listed in schedule and covered in lectures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Lecture tests are closed note, closed book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Lab tests are open note, open book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For Attendance – on one 3x5 card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Write your NAME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Write the DATE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Write your SECTION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600">
                <a:latin typeface="Arial"/>
              </a:rPr>
              <a:t>AND...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600">
                <a:latin typeface="Arial"/>
              </a:rPr>
              <a:t>What are your goals for this class? That is, what do you want to learn?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en-US" sz="3600">
                <a:latin typeface="Arial"/>
              </a:rPr>
              <a:t>How much time do you expect to spend on this class OUTSIDE of lecture and lab time?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Goals Activity - continued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  <a:buFont typeface="Wingdings" charset="2"/>
              <a:buChar char=""/>
            </a:pPr>
            <a:r>
              <a:rPr lang="en-US" sz="4000">
                <a:latin typeface="Arial"/>
              </a:rPr>
              <a:t>SHARE your list with a neighbor and ADD to it if you like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"/>
            </a:pPr>
            <a:r>
              <a:rPr lang="en-US" sz="4000">
                <a:latin typeface="Arial"/>
              </a:rPr>
              <a:t>COMPARE your list with the one from the syllabus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"/>
            </a:pPr>
            <a:r>
              <a:rPr lang="en-US" sz="4000">
                <a:latin typeface="Arial"/>
              </a:rPr>
              <a:t>Turn in your card at the end of class 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7432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800">
                <a:latin typeface="Arial"/>
              </a:rPr>
              <a:t>And on the back of the card, describe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457200" y="1599840"/>
            <a:ext cx="8228880" cy="4529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What is the most complicated thing you have done with a computer?  or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What have you done with a computer that you are most proud of?  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"/>
            </a:pPr>
            <a:r>
              <a:rPr lang="en-US" sz="3200">
                <a:latin typeface="Arial"/>
              </a:rPr>
              <a:t>We are trying to tell what level of experience you have with computers.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